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62" r:id="rId2"/>
    <p:sldId id="259" r:id="rId3"/>
    <p:sldId id="270" r:id="rId4"/>
    <p:sldId id="275" r:id="rId5"/>
    <p:sldId id="273" r:id="rId6"/>
    <p:sldId id="278" r:id="rId7"/>
    <p:sldId id="297" r:id="rId8"/>
    <p:sldId id="306" r:id="rId9"/>
    <p:sldId id="305" r:id="rId10"/>
    <p:sldId id="298" r:id="rId11"/>
    <p:sldId id="299" r:id="rId12"/>
    <p:sldId id="300" r:id="rId13"/>
    <p:sldId id="301" r:id="rId14"/>
    <p:sldId id="302" r:id="rId15"/>
    <p:sldId id="303" r:id="rId16"/>
    <p:sldId id="304" r:id="rId17"/>
    <p:sldId id="258" r:id="rId18"/>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5954"/>
    <a:srgbClr val="7B5A85"/>
    <a:srgbClr val="364254"/>
    <a:srgbClr val="B04474"/>
    <a:srgbClr val="182038"/>
    <a:srgbClr val="141E40"/>
    <a:srgbClr val="1B2955"/>
    <a:srgbClr val="0B1123"/>
    <a:srgbClr val="0977B8"/>
    <a:srgbClr val="F478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中度样式 3 - 强调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2" autoAdjust="0"/>
    <p:restoredTop sz="94660"/>
  </p:normalViewPr>
  <p:slideViewPr>
    <p:cSldViewPr snapToGrid="0">
      <p:cViewPr varScale="1">
        <p:scale>
          <a:sx n="89" d="100"/>
          <a:sy n="89" d="100"/>
        </p:scale>
        <p:origin x="162" y="78"/>
      </p:cViewPr>
      <p:guideLst>
        <p:guide orient="horz" pos="2137"/>
        <p:guide pos="3840"/>
      </p:guideLst>
    </p:cSldViewPr>
  </p:slideViewPr>
  <p:notesTextViewPr>
    <p:cViewPr>
      <p:scale>
        <a:sx n="3" d="2"/>
        <a:sy n="3" d="2"/>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6.png>
</file>

<file path=ppt/media/image27.png>
</file>

<file path=ppt/media/image28.png>
</file>

<file path=ppt/media/image29.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45B175-F814-4F53-B8E0-1C5A2A083ED2}" type="datetimeFigureOut">
              <a:rPr lang="ko-KR" altLang="en-US" smtClean="0"/>
              <a:t>2020-06-03</a:t>
            </a:fld>
            <a:endParaRPr lang="ko-KR"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7F1251-5FD2-45C3-99F5-F440BDBD0279}" type="slidenum">
              <a:rPr lang="ko-KR" altLang="en-US" smtClean="0"/>
              <a:t>‹#›</a:t>
            </a:fld>
            <a:endParaRPr lang="ko-KR" altLang="en-US"/>
          </a:p>
        </p:txBody>
      </p:sp>
    </p:spTree>
    <p:extLst>
      <p:ext uri="{BB962C8B-B14F-4D97-AF65-F5344CB8AC3E}">
        <p14:creationId xmlns:p14="http://schemas.microsoft.com/office/powerpoint/2010/main" val="1247593695"/>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3</a:t>
            </a:fld>
            <a:endParaRPr lang="ko-KR" altLang="en-US"/>
          </a:p>
        </p:txBody>
      </p:sp>
    </p:spTree>
    <p:extLst>
      <p:ext uri="{BB962C8B-B14F-4D97-AF65-F5344CB8AC3E}">
        <p14:creationId xmlns:p14="http://schemas.microsoft.com/office/powerpoint/2010/main" val="30900595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13</a:t>
            </a:fld>
            <a:endParaRPr lang="ko-KR" altLang="en-US"/>
          </a:p>
        </p:txBody>
      </p:sp>
    </p:spTree>
    <p:extLst>
      <p:ext uri="{BB962C8B-B14F-4D97-AF65-F5344CB8AC3E}">
        <p14:creationId xmlns:p14="http://schemas.microsoft.com/office/powerpoint/2010/main" val="215815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14</a:t>
            </a:fld>
            <a:endParaRPr lang="ko-KR" altLang="en-US"/>
          </a:p>
        </p:txBody>
      </p:sp>
    </p:spTree>
    <p:extLst>
      <p:ext uri="{BB962C8B-B14F-4D97-AF65-F5344CB8AC3E}">
        <p14:creationId xmlns:p14="http://schemas.microsoft.com/office/powerpoint/2010/main" val="223410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15</a:t>
            </a:fld>
            <a:endParaRPr lang="ko-KR" altLang="en-US"/>
          </a:p>
        </p:txBody>
      </p:sp>
    </p:spTree>
    <p:extLst>
      <p:ext uri="{BB962C8B-B14F-4D97-AF65-F5344CB8AC3E}">
        <p14:creationId xmlns:p14="http://schemas.microsoft.com/office/powerpoint/2010/main" val="7734429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16</a:t>
            </a:fld>
            <a:endParaRPr lang="ko-KR" altLang="en-US"/>
          </a:p>
        </p:txBody>
      </p:sp>
    </p:spTree>
    <p:extLst>
      <p:ext uri="{BB962C8B-B14F-4D97-AF65-F5344CB8AC3E}">
        <p14:creationId xmlns:p14="http://schemas.microsoft.com/office/powerpoint/2010/main" val="4163278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5</a:t>
            </a:fld>
            <a:endParaRPr lang="ko-KR" altLang="en-US"/>
          </a:p>
        </p:txBody>
      </p:sp>
    </p:spTree>
    <p:extLst>
      <p:ext uri="{BB962C8B-B14F-4D97-AF65-F5344CB8AC3E}">
        <p14:creationId xmlns:p14="http://schemas.microsoft.com/office/powerpoint/2010/main" val="3714410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6</a:t>
            </a:fld>
            <a:endParaRPr lang="ko-KR" altLang="en-US"/>
          </a:p>
        </p:txBody>
      </p:sp>
    </p:spTree>
    <p:extLst>
      <p:ext uri="{BB962C8B-B14F-4D97-AF65-F5344CB8AC3E}">
        <p14:creationId xmlns:p14="http://schemas.microsoft.com/office/powerpoint/2010/main" val="3211438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7</a:t>
            </a:fld>
            <a:endParaRPr lang="ko-KR" altLang="en-US"/>
          </a:p>
        </p:txBody>
      </p:sp>
    </p:spTree>
    <p:extLst>
      <p:ext uri="{BB962C8B-B14F-4D97-AF65-F5344CB8AC3E}">
        <p14:creationId xmlns:p14="http://schemas.microsoft.com/office/powerpoint/2010/main" val="1704133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8</a:t>
            </a:fld>
            <a:endParaRPr lang="ko-KR" altLang="en-US"/>
          </a:p>
        </p:txBody>
      </p:sp>
    </p:spTree>
    <p:extLst>
      <p:ext uri="{BB962C8B-B14F-4D97-AF65-F5344CB8AC3E}">
        <p14:creationId xmlns:p14="http://schemas.microsoft.com/office/powerpoint/2010/main" val="4272445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9</a:t>
            </a:fld>
            <a:endParaRPr lang="ko-KR" altLang="en-US"/>
          </a:p>
        </p:txBody>
      </p:sp>
    </p:spTree>
    <p:extLst>
      <p:ext uri="{BB962C8B-B14F-4D97-AF65-F5344CB8AC3E}">
        <p14:creationId xmlns:p14="http://schemas.microsoft.com/office/powerpoint/2010/main" val="10635581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10</a:t>
            </a:fld>
            <a:endParaRPr lang="ko-KR" altLang="en-US"/>
          </a:p>
        </p:txBody>
      </p:sp>
    </p:spTree>
    <p:extLst>
      <p:ext uri="{BB962C8B-B14F-4D97-AF65-F5344CB8AC3E}">
        <p14:creationId xmlns:p14="http://schemas.microsoft.com/office/powerpoint/2010/main" val="2051556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11</a:t>
            </a:fld>
            <a:endParaRPr lang="ko-KR" altLang="en-US"/>
          </a:p>
        </p:txBody>
      </p:sp>
    </p:spTree>
    <p:extLst>
      <p:ext uri="{BB962C8B-B14F-4D97-AF65-F5344CB8AC3E}">
        <p14:creationId xmlns:p14="http://schemas.microsoft.com/office/powerpoint/2010/main" val="23642387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10"/>
          </p:nvPr>
        </p:nvSpPr>
        <p:spPr/>
        <p:txBody>
          <a:bodyPr/>
          <a:lstStyle/>
          <a:p>
            <a:fld id="{A77F1251-5FD2-45C3-99F5-F440BDBD0279}" type="slidenum">
              <a:rPr lang="ko-KR" altLang="en-US" smtClean="0"/>
              <a:t>12</a:t>
            </a:fld>
            <a:endParaRPr lang="ko-KR" altLang="en-US"/>
          </a:p>
        </p:txBody>
      </p:sp>
    </p:spTree>
    <p:extLst>
      <p:ext uri="{BB962C8B-B14F-4D97-AF65-F5344CB8AC3E}">
        <p14:creationId xmlns:p14="http://schemas.microsoft.com/office/powerpoint/2010/main" val="36297215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23646" t="3889" r="23646" b="3889"/>
          <a:stretch/>
        </p:blipFill>
        <p:spPr>
          <a:xfrm>
            <a:off x="3162300" y="541682"/>
            <a:ext cx="5867400" cy="5774636"/>
          </a:xfrm>
          <a:prstGeom prst="rect">
            <a:avLst/>
          </a:prstGeom>
        </p:spPr>
      </p:pic>
    </p:spTree>
    <p:extLst>
      <p:ext uri="{BB962C8B-B14F-4D97-AF65-F5344CB8AC3E}">
        <p14:creationId xmlns:p14="http://schemas.microsoft.com/office/powerpoint/2010/main" val="2220978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24271" t="5185" r="24271" b="63609"/>
          <a:stretch/>
        </p:blipFill>
        <p:spPr>
          <a:xfrm flipV="1">
            <a:off x="3022600" y="0"/>
            <a:ext cx="6146800" cy="2096785"/>
          </a:xfrm>
          <a:prstGeom prst="rect">
            <a:avLst/>
          </a:prstGeom>
        </p:spPr>
      </p:pic>
    </p:spTree>
    <p:extLst>
      <p:ext uri="{BB962C8B-B14F-4D97-AF65-F5344CB8AC3E}">
        <p14:creationId xmlns:p14="http://schemas.microsoft.com/office/powerpoint/2010/main" val="3806288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l="6547" r="41786"/>
          <a:stretch/>
        </p:blipFill>
        <p:spPr>
          <a:xfrm>
            <a:off x="478972" y="0"/>
            <a:ext cx="6299200" cy="6858000"/>
          </a:xfrm>
          <a:prstGeom prst="rect">
            <a:avLst/>
          </a:prstGeom>
        </p:spPr>
      </p:pic>
    </p:spTree>
    <p:extLst>
      <p:ext uri="{BB962C8B-B14F-4D97-AF65-F5344CB8AC3E}">
        <p14:creationId xmlns:p14="http://schemas.microsoft.com/office/powerpoint/2010/main" val="2747492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l="6547" r="41786"/>
          <a:stretch/>
        </p:blipFill>
        <p:spPr>
          <a:xfrm>
            <a:off x="478972" y="0"/>
            <a:ext cx="6299200" cy="6858000"/>
          </a:xfrm>
          <a:prstGeom prst="rect">
            <a:avLst/>
          </a:prstGeom>
        </p:spPr>
      </p:pic>
    </p:spTree>
    <p:extLst>
      <p:ext uri="{BB962C8B-B14F-4D97-AF65-F5344CB8AC3E}">
        <p14:creationId xmlns:p14="http://schemas.microsoft.com/office/powerpoint/2010/main" val="2980973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2">
    <p:spTree>
      <p:nvGrpSpPr>
        <p:cNvPr id="1" name=""/>
        <p:cNvGrpSpPr/>
        <p:nvPr/>
      </p:nvGrpSpPr>
      <p:grpSpPr>
        <a:xfrm>
          <a:off x="0" y="0"/>
          <a:ext cx="0" cy="0"/>
          <a:chOff x="0" y="0"/>
          <a:chExt cx="0" cy="0"/>
        </a:xfrm>
      </p:grpSpPr>
      <p:sp>
        <p:nvSpPr>
          <p:cNvPr id="4" name="Rectangle 3"/>
          <p:cNvSpPr/>
          <p:nvPr userDrawn="1"/>
        </p:nvSpPr>
        <p:spPr>
          <a:xfrm>
            <a:off x="0" y="1333500"/>
            <a:ext cx="12192000" cy="5524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Rectangle 4"/>
          <p:cNvSpPr/>
          <p:nvPr userDrawn="1"/>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044480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327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nding slide">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24271" t="5185" r="24271" b="5185"/>
          <a:stretch/>
        </p:blipFill>
        <p:spPr>
          <a:xfrm>
            <a:off x="3352800" y="741331"/>
            <a:ext cx="5486400" cy="5375338"/>
          </a:xfrm>
          <a:prstGeom prst="rect">
            <a:avLst/>
          </a:prstGeom>
        </p:spPr>
      </p:pic>
    </p:spTree>
    <p:extLst>
      <p:ext uri="{BB962C8B-B14F-4D97-AF65-F5344CB8AC3E}">
        <p14:creationId xmlns:p14="http://schemas.microsoft.com/office/powerpoint/2010/main" val="219568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3509E8-EDB3-4BFB-9C63-B01D176D4351}" type="slidenum">
              <a:rPr lang="ko-KR" altLang="en-US" smtClean="0"/>
              <a:t>‹#›</a:t>
            </a:fld>
            <a:endParaRPr lang="ko-KR" altLang="en-US"/>
          </a:p>
        </p:txBody>
      </p:sp>
    </p:spTree>
    <p:extLst>
      <p:ext uri="{BB962C8B-B14F-4D97-AF65-F5344CB8AC3E}">
        <p14:creationId xmlns:p14="http://schemas.microsoft.com/office/powerpoint/2010/main" val="42612326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64" r:id="rId5"/>
    <p:sldLayoutId id="2147483652" r:id="rId6"/>
    <p:sldLayoutId id="2147483653"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29.gi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62993" y="2521070"/>
            <a:ext cx="7709774" cy="2298678"/>
          </a:xfrm>
          <a:prstGeom prst="rect">
            <a:avLst/>
          </a:prstGeom>
          <a:gradFill flip="none" rotWithShape="1">
            <a:gsLst>
              <a:gs pos="0">
                <a:srgbClr val="7B5A85"/>
              </a:gs>
              <a:gs pos="100000">
                <a:srgbClr val="C35954"/>
              </a:gs>
            </a:gsLst>
            <a:lin ang="0" scaled="1"/>
            <a:tileRect/>
          </a:gradFill>
          <a:ln>
            <a:noFill/>
          </a:ln>
          <a:effectLst>
            <a:outerShdw blurRad="88900" dist="88900" dir="5400000" sx="99000" sy="99000" algn="t"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Rectangle 3"/>
          <p:cNvSpPr txBox="1">
            <a:spLocks noChangeArrowheads="1"/>
          </p:cNvSpPr>
          <p:nvPr/>
        </p:nvSpPr>
        <p:spPr bwMode="auto">
          <a:xfrm>
            <a:off x="3067020" y="2679816"/>
            <a:ext cx="5901720" cy="1079399"/>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GB" altLang="zh-CN" sz="3200" dirty="0">
                <a:effectLst/>
                <a:latin typeface="Calibri" panose="020F0502020204030204" pitchFamily="34" charset="0"/>
                <a:ea typeface="Verdana" panose="020B0604030504040204" pitchFamily="34" charset="0"/>
                <a:cs typeface="Calibri" panose="020F0502020204030204" pitchFamily="34" charset="0"/>
              </a:rPr>
              <a:t>“Hands-free" control of a Quadcopter</a:t>
            </a:r>
            <a:endParaRPr lang="en-US" altLang="ko-KR" sz="3200" dirty="0">
              <a:effectLst/>
              <a:latin typeface="Calibri" panose="020F0502020204030204" pitchFamily="34" charset="0"/>
              <a:ea typeface="Verdana" panose="020B0604030504040204" pitchFamily="34" charset="0"/>
              <a:cs typeface="Calibri" panose="020F0502020204030204" pitchFamily="34" charset="0"/>
            </a:endParaRPr>
          </a:p>
        </p:txBody>
      </p:sp>
      <p:sp>
        <p:nvSpPr>
          <p:cNvPr id="5" name="Rectangle 3"/>
          <p:cNvSpPr txBox="1">
            <a:spLocks noChangeArrowheads="1"/>
          </p:cNvSpPr>
          <p:nvPr/>
        </p:nvSpPr>
        <p:spPr bwMode="auto">
          <a:xfrm>
            <a:off x="3067020" y="3917961"/>
            <a:ext cx="5901720" cy="833178"/>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just"/>
            <a:r>
              <a:rPr lang="en-US" altLang="zh-CN" sz="1200" dirty="0">
                <a:latin typeface="Calibri" panose="020F0502020204030204" pitchFamily="34" charset="0"/>
                <a:ea typeface="Verdana" panose="020B0604030504040204" pitchFamily="34" charset="0"/>
                <a:cs typeface="Calibri" panose="020F0502020204030204" pitchFamily="34" charset="0"/>
              </a:rPr>
              <a:t>AUTHOR:	         NANDI GUO</a:t>
            </a:r>
          </a:p>
          <a:p>
            <a:pPr algn="just"/>
            <a:r>
              <a:rPr lang="en-US" altLang="zh-CN" sz="1200" dirty="0">
                <a:latin typeface="Calibri" panose="020F0502020204030204" pitchFamily="34" charset="0"/>
                <a:ea typeface="Verdana" panose="020B0604030504040204" pitchFamily="34" charset="0"/>
                <a:cs typeface="Calibri" panose="020F0502020204030204" pitchFamily="34" charset="0"/>
              </a:rPr>
              <a:t>ID NUMBER:	         14311495</a:t>
            </a:r>
          </a:p>
          <a:p>
            <a:pPr algn="just"/>
            <a:r>
              <a:rPr lang="en-US" altLang="zh-CN" sz="1200" dirty="0">
                <a:latin typeface="Calibri" panose="020F0502020204030204" pitchFamily="34" charset="0"/>
                <a:ea typeface="Verdana" panose="020B0604030504040204" pitchFamily="34" charset="0"/>
                <a:cs typeface="Calibri" panose="020F0502020204030204" pitchFamily="34" charset="0"/>
              </a:rPr>
              <a:t>SUPERVISOR:           Dr. Steve Greedy</a:t>
            </a:r>
          </a:p>
          <a:p>
            <a:pPr algn="just"/>
            <a:r>
              <a:rPr lang="en-US" altLang="zh-CN" sz="1200" dirty="0">
                <a:latin typeface="Calibri" panose="020F0502020204030204" pitchFamily="34" charset="0"/>
                <a:ea typeface="Verdana" panose="020B0604030504040204" pitchFamily="34" charset="0"/>
                <a:cs typeface="Calibri" panose="020F0502020204030204" pitchFamily="34" charset="0"/>
              </a:rPr>
              <a:t>MODERATOR:          Dr. James </a:t>
            </a:r>
            <a:r>
              <a:rPr lang="en-US" altLang="zh-CN" sz="1200" dirty="0" err="1">
                <a:latin typeface="Calibri" panose="020F0502020204030204" pitchFamily="34" charset="0"/>
                <a:ea typeface="Verdana" panose="020B0604030504040204" pitchFamily="34" charset="0"/>
                <a:cs typeface="Calibri" panose="020F0502020204030204" pitchFamily="34" charset="0"/>
              </a:rPr>
              <a:t>Bonnyman</a:t>
            </a:r>
            <a:endParaRPr lang="en-US" altLang="zh-CN" sz="1200" dirty="0">
              <a:latin typeface="Calibri" panose="020F0502020204030204" pitchFamily="34" charset="0"/>
              <a:ea typeface="Verdana" panose="020B0604030504040204" pitchFamily="34" charset="0"/>
              <a:cs typeface="Calibri" panose="020F0502020204030204" pitchFamily="34" charset="0"/>
            </a:endParaRPr>
          </a:p>
        </p:txBody>
      </p:sp>
      <p:cxnSp>
        <p:nvCxnSpPr>
          <p:cNvPr id="7" name="Straight Connector 6"/>
          <p:cNvCxnSpPr/>
          <p:nvPr/>
        </p:nvCxnSpPr>
        <p:spPr>
          <a:xfrm>
            <a:off x="3223260" y="3759215"/>
            <a:ext cx="5745480"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1928070"/>
      </p:ext>
    </p:extLst>
  </p:cSld>
  <p:clrMapOvr>
    <a:masterClrMapping/>
  </p:clrMapOvr>
  <mc:AlternateContent xmlns:mc="http://schemas.openxmlformats.org/markup-compatibility/2006" xmlns:p14="http://schemas.microsoft.com/office/powerpoint/2010/main">
    <mc:Choice Requires="p14">
      <p:transition spd="med" p14:dur="700" advTm="2329">
        <p:fade/>
      </p:transition>
    </mc:Choice>
    <mc:Fallback xmlns="">
      <p:transition spd="med" advTm="2329">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latin typeface="Calibri" panose="020F0502020204030204" pitchFamily="34" charset="0"/>
                <a:cs typeface="Calibri" panose="020F0502020204030204" pitchFamily="34" charset="0"/>
              </a:rPr>
              <a:t>The SG90 servo motor concept 3 was considered as a final plan</a:t>
            </a:r>
            <a:endParaRPr lang="ko-KR" altLang="en-US" sz="1400" dirty="0">
              <a:latin typeface="Calibri" panose="020F0502020204030204" pitchFamily="34" charset="0"/>
              <a:cs typeface="Calibri" panose="020F0502020204030204" pitchFamily="34" charset="0"/>
            </a:endParaRPr>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solidFill>
                  <a:schemeClr val="bg1">
                    <a:lumMod val="95000"/>
                  </a:schemeClr>
                </a:solidFill>
                <a:effectLst/>
                <a:latin typeface="Calibri" panose="020F0502020204030204" pitchFamily="34" charset="0"/>
              </a:rPr>
              <a:t>Project concept analysis</a:t>
            </a:r>
            <a:endParaRPr lang="en-US" altLang="ko-KR" sz="3600" b="0" dirty="0">
              <a:effectLst/>
              <a:latin typeface="Calibri" panose="020F0502020204030204" pitchFamily="34" charset="0"/>
            </a:endParaRPr>
          </a:p>
        </p:txBody>
      </p:sp>
      <p:sp>
        <p:nvSpPr>
          <p:cNvPr id="8" name="矩形 7">
            <a:extLst>
              <a:ext uri="{FF2B5EF4-FFF2-40B4-BE49-F238E27FC236}">
                <a16:creationId xmlns:a16="http://schemas.microsoft.com/office/drawing/2014/main" id="{DA5D2F5D-F3D2-4D2A-A316-222028791CEE}"/>
              </a:ext>
            </a:extLst>
          </p:cNvPr>
          <p:cNvSpPr/>
          <p:nvPr/>
        </p:nvSpPr>
        <p:spPr>
          <a:xfrm>
            <a:off x="1670383" y="1568614"/>
            <a:ext cx="7173939" cy="369332"/>
          </a:xfrm>
          <a:prstGeom prst="rect">
            <a:avLst/>
          </a:prstGeom>
        </p:spPr>
        <p:txBody>
          <a:bodyPr wrap="square">
            <a:spAutoFit/>
          </a:bodyPr>
          <a:lstStyle/>
          <a:p>
            <a:r>
              <a:rPr lang="en-US" altLang="zh-CN" dirty="0">
                <a:solidFill>
                  <a:schemeClr val="bg1"/>
                </a:solidFill>
                <a:latin typeface="Calibri" panose="020F0502020204030204" pitchFamily="34" charset="0"/>
                <a:cs typeface="Calibri" panose="020F0502020204030204" pitchFamily="34" charset="0"/>
              </a:rPr>
              <a:t>            The advantages and disadvantages of the concept 3 are listed below.</a:t>
            </a:r>
            <a:endParaRPr lang="zh-CN" altLang="en-US" dirty="0">
              <a:solidFill>
                <a:schemeClr val="bg1"/>
              </a:solidFill>
              <a:latin typeface="Calibri" panose="020F0502020204030204" pitchFamily="34" charset="0"/>
              <a:cs typeface="Calibri" panose="020F0502020204030204" pitchFamily="34" charset="0"/>
            </a:endParaRPr>
          </a:p>
        </p:txBody>
      </p:sp>
      <p:graphicFrame>
        <p:nvGraphicFramePr>
          <p:cNvPr id="4" name="表格 3">
            <a:extLst>
              <a:ext uri="{FF2B5EF4-FFF2-40B4-BE49-F238E27FC236}">
                <a16:creationId xmlns:a16="http://schemas.microsoft.com/office/drawing/2014/main" id="{F6687019-7418-4D0A-9833-C76FDD9FA403}"/>
              </a:ext>
            </a:extLst>
          </p:cNvPr>
          <p:cNvGraphicFramePr>
            <a:graphicFrameLocks noGrp="1"/>
          </p:cNvGraphicFramePr>
          <p:nvPr>
            <p:extLst>
              <p:ext uri="{D42A27DB-BD31-4B8C-83A1-F6EECF244321}">
                <p14:modId xmlns:p14="http://schemas.microsoft.com/office/powerpoint/2010/main" val="2948194991"/>
              </p:ext>
            </p:extLst>
          </p:nvPr>
        </p:nvGraphicFramePr>
        <p:xfrm>
          <a:off x="2252079" y="2140337"/>
          <a:ext cx="7337595" cy="2841273"/>
        </p:xfrm>
        <a:graphic>
          <a:graphicData uri="http://schemas.openxmlformats.org/drawingml/2006/table">
            <a:tbl>
              <a:tblPr firstRow="1" firstCol="1" bandRow="1">
                <a:tableStyleId>{EB344D84-9AFB-497E-A393-DC336BA19D2E}</a:tableStyleId>
              </a:tblPr>
              <a:tblGrid>
                <a:gridCol w="3649259">
                  <a:extLst>
                    <a:ext uri="{9D8B030D-6E8A-4147-A177-3AD203B41FA5}">
                      <a16:colId xmlns:a16="http://schemas.microsoft.com/office/drawing/2014/main" val="4085684707"/>
                    </a:ext>
                  </a:extLst>
                </a:gridCol>
                <a:gridCol w="3688336">
                  <a:extLst>
                    <a:ext uri="{9D8B030D-6E8A-4147-A177-3AD203B41FA5}">
                      <a16:colId xmlns:a16="http://schemas.microsoft.com/office/drawing/2014/main" val="754294251"/>
                    </a:ext>
                  </a:extLst>
                </a:gridCol>
              </a:tblGrid>
              <a:tr h="203135">
                <a:tc>
                  <a:txBody>
                    <a:bodyPr/>
                    <a:lstStyle/>
                    <a:p>
                      <a:pPr algn="ctr">
                        <a:lnSpc>
                          <a:spcPct val="115000"/>
                        </a:lnSpc>
                        <a:spcAft>
                          <a:spcPts val="0"/>
                        </a:spcAft>
                      </a:pPr>
                      <a:r>
                        <a:rPr lang="en-GB" sz="1050">
                          <a:effectLst/>
                        </a:rPr>
                        <a:t>Advantages</a:t>
                      </a:r>
                      <a:endParaRPr lang="zh-CN" sz="110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15000"/>
                        </a:lnSpc>
                        <a:spcAft>
                          <a:spcPts val="0"/>
                        </a:spcAft>
                      </a:pPr>
                      <a:r>
                        <a:rPr lang="en-GB" sz="1050">
                          <a:effectLst/>
                        </a:rPr>
                        <a:t>Disadvantages</a:t>
                      </a:r>
                      <a:endParaRPr lang="zh-CN" sz="1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599299741"/>
                  </a:ext>
                </a:extLst>
              </a:tr>
              <a:tr h="2638138">
                <a:tc>
                  <a:txBody>
                    <a:bodyPr/>
                    <a:lstStyle/>
                    <a:p>
                      <a:pPr marL="342900" lvl="0" indent="-342900">
                        <a:lnSpc>
                          <a:spcPct val="115000"/>
                        </a:lnSpc>
                        <a:spcAft>
                          <a:spcPts val="0"/>
                        </a:spcAft>
                        <a:buFont typeface="+mj-lt"/>
                        <a:buAutoNum type="arabicPeriod"/>
                      </a:pPr>
                      <a:r>
                        <a:rPr lang="en-GB" sz="1200" b="0" dirty="0">
                          <a:solidFill>
                            <a:schemeClr val="tx1"/>
                          </a:solidFill>
                          <a:effectLst/>
                          <a:latin typeface="Calibri" panose="020F0502020204030204" pitchFamily="34" charset="0"/>
                          <a:cs typeface="Calibri" panose="020F0502020204030204" pitchFamily="34" charset="0"/>
                        </a:rPr>
                        <a:t>Have enough torque to pull and push the joystick on handhold controller.</a:t>
                      </a:r>
                      <a:endParaRPr lang="zh-CN" sz="1200" b="0" dirty="0">
                        <a:solidFill>
                          <a:schemeClr val="tx1"/>
                        </a:solidFill>
                        <a:effectLst/>
                        <a:latin typeface="Calibri" panose="020F0502020204030204" pitchFamily="34" charset="0"/>
                        <a:cs typeface="Calibri" panose="020F0502020204030204" pitchFamily="34" charset="0"/>
                      </a:endParaRPr>
                    </a:p>
                    <a:p>
                      <a:pPr marL="342900" lvl="0" indent="-342900">
                        <a:lnSpc>
                          <a:spcPct val="115000"/>
                        </a:lnSpc>
                        <a:spcAft>
                          <a:spcPts val="0"/>
                        </a:spcAft>
                        <a:buFont typeface="+mj-lt"/>
                        <a:buAutoNum type="arabicPeriod"/>
                      </a:pPr>
                      <a:r>
                        <a:rPr lang="en-GB" sz="1200" b="0" dirty="0">
                          <a:solidFill>
                            <a:schemeClr val="tx1"/>
                          </a:solidFill>
                          <a:effectLst/>
                          <a:latin typeface="Calibri" panose="020F0502020204030204" pitchFamily="34" charset="0"/>
                          <a:cs typeface="Calibri" panose="020F0502020204030204" pitchFamily="34" charset="0"/>
                        </a:rPr>
                        <a:t>The plastic shell of SG90 is easy to be fixed on the handhold controller</a:t>
                      </a:r>
                      <a:endParaRPr lang="zh-CN" sz="1200" b="0" dirty="0">
                        <a:solidFill>
                          <a:schemeClr val="tx1"/>
                        </a:solidFill>
                        <a:effectLst/>
                        <a:latin typeface="Calibri" panose="020F0502020204030204" pitchFamily="34" charset="0"/>
                        <a:cs typeface="Calibri" panose="020F0502020204030204" pitchFamily="34" charset="0"/>
                      </a:endParaRPr>
                    </a:p>
                    <a:p>
                      <a:pPr marL="342900" lvl="0" indent="-342900">
                        <a:lnSpc>
                          <a:spcPct val="115000"/>
                        </a:lnSpc>
                        <a:spcAft>
                          <a:spcPts val="0"/>
                        </a:spcAft>
                        <a:buFont typeface="+mj-lt"/>
                        <a:buAutoNum type="arabicPeriod"/>
                      </a:pPr>
                      <a:r>
                        <a:rPr lang="en-GB" sz="1200" b="0" dirty="0">
                          <a:solidFill>
                            <a:schemeClr val="tx1"/>
                          </a:solidFill>
                          <a:effectLst/>
                          <a:latin typeface="Calibri" panose="020F0502020204030204" pitchFamily="34" charset="0"/>
                          <a:cs typeface="Calibri" panose="020F0502020204030204" pitchFamily="34" charset="0"/>
                        </a:rPr>
                        <a:t>Can be fixed on the outside of the handhold controller, no need to open up the expensive DX8 controller. </a:t>
                      </a:r>
                      <a:endParaRPr lang="zh-CN" sz="1200" b="0" dirty="0">
                        <a:solidFill>
                          <a:schemeClr val="tx1"/>
                        </a:solidFill>
                        <a:effectLst/>
                        <a:latin typeface="Calibri" panose="020F0502020204030204" pitchFamily="34" charset="0"/>
                        <a:cs typeface="Calibri" panose="020F0502020204030204" pitchFamily="34" charset="0"/>
                      </a:endParaRPr>
                    </a:p>
                    <a:p>
                      <a:pPr marL="342900" lvl="0" indent="-342900">
                        <a:lnSpc>
                          <a:spcPct val="115000"/>
                        </a:lnSpc>
                        <a:spcAft>
                          <a:spcPts val="0"/>
                        </a:spcAft>
                        <a:buFont typeface="+mj-lt"/>
                        <a:buAutoNum type="arabicPeriod"/>
                      </a:pPr>
                      <a:r>
                        <a:rPr lang="en-GB" sz="1200" b="0" dirty="0">
                          <a:solidFill>
                            <a:schemeClr val="tx1"/>
                          </a:solidFill>
                          <a:effectLst/>
                          <a:latin typeface="Calibri" panose="020F0502020204030204" pitchFamily="34" charset="0"/>
                          <a:cs typeface="Calibri" panose="020F0502020204030204" pitchFamily="34" charset="0"/>
                        </a:rPr>
                        <a:t>High accuracy and fast response speed, the rotation degree can almost follow the height of the user’s hand.</a:t>
                      </a:r>
                      <a:endParaRPr lang="zh-CN" sz="1200" b="0" dirty="0">
                        <a:solidFill>
                          <a:schemeClr val="tx1"/>
                        </a:solidFill>
                        <a:effectLst/>
                        <a:latin typeface="Calibri" panose="020F0502020204030204" pitchFamily="34" charset="0"/>
                        <a:cs typeface="Calibri" panose="020F0502020204030204" pitchFamily="34" charset="0"/>
                      </a:endParaRPr>
                    </a:p>
                    <a:p>
                      <a:pPr marL="342900" lvl="0" indent="-342900">
                        <a:lnSpc>
                          <a:spcPct val="115000"/>
                        </a:lnSpc>
                        <a:spcAft>
                          <a:spcPts val="0"/>
                        </a:spcAft>
                        <a:buFont typeface="+mj-lt"/>
                        <a:buAutoNum type="arabicPeriod"/>
                      </a:pPr>
                      <a:r>
                        <a:rPr lang="en-GB" sz="1200" b="0" dirty="0">
                          <a:solidFill>
                            <a:schemeClr val="tx1"/>
                          </a:solidFill>
                          <a:effectLst/>
                          <a:latin typeface="Calibri" panose="020F0502020204030204" pitchFamily="34" charset="0"/>
                          <a:cs typeface="Calibri" panose="020F0502020204030204" pitchFamily="34" charset="0"/>
                        </a:rPr>
                        <a:t>Simple circuit and concept required.</a:t>
                      </a:r>
                      <a:endParaRPr lang="zh-CN" sz="1200" b="0" dirty="0">
                        <a:solidFill>
                          <a:schemeClr val="tx1"/>
                        </a:solidFill>
                        <a:effectLst/>
                        <a:latin typeface="Calibri" panose="020F0502020204030204" pitchFamily="34" charset="0"/>
                        <a:cs typeface="Calibri" panose="020F0502020204030204" pitchFamily="34" charset="0"/>
                      </a:endParaRPr>
                    </a:p>
                    <a:p>
                      <a:pPr marL="342900" lvl="0" indent="-342900">
                        <a:lnSpc>
                          <a:spcPct val="115000"/>
                        </a:lnSpc>
                        <a:spcAft>
                          <a:spcPts val="0"/>
                        </a:spcAft>
                        <a:buFont typeface="+mj-lt"/>
                        <a:buAutoNum type="arabicPeriod"/>
                      </a:pPr>
                      <a:r>
                        <a:rPr lang="en-GB" sz="1200" b="0" dirty="0">
                          <a:solidFill>
                            <a:schemeClr val="tx1"/>
                          </a:solidFill>
                          <a:effectLst/>
                          <a:latin typeface="Calibri" panose="020F0502020204030204" pitchFamily="34" charset="0"/>
                          <a:cs typeface="Calibri" panose="020F0502020204030204" pitchFamily="34" charset="0"/>
                        </a:rPr>
                        <a:t>Cheap and fewer components required</a:t>
                      </a:r>
                      <a:endParaRPr lang="zh-CN" sz="1200" b="0" dirty="0">
                        <a:solidFill>
                          <a:schemeClr val="tx1"/>
                        </a:solidFill>
                        <a:effectLst/>
                        <a:latin typeface="Calibri" panose="020F0502020204030204" pitchFamily="34" charset="0"/>
                        <a:ea typeface="宋体" panose="02010600030101010101" pitchFamily="2" charset="-122"/>
                        <a:cs typeface="Calibri" panose="020F0502020204030204" pitchFamily="34" charset="0"/>
                      </a:endParaRPr>
                    </a:p>
                  </a:txBody>
                  <a:tcPr marL="68580" marR="68580" marT="0" marB="0"/>
                </a:tc>
                <a:tc>
                  <a:txBody>
                    <a:bodyPr/>
                    <a:lstStyle/>
                    <a:p>
                      <a:pPr>
                        <a:lnSpc>
                          <a:spcPct val="115000"/>
                        </a:lnSpc>
                        <a:spcAft>
                          <a:spcPts val="0"/>
                        </a:spcAft>
                      </a:pPr>
                      <a:r>
                        <a:rPr lang="en-GB" sz="1200" dirty="0">
                          <a:solidFill>
                            <a:schemeClr val="tx1"/>
                          </a:solidFill>
                          <a:effectLst/>
                          <a:latin typeface="Calibri" panose="020F0502020204030204" pitchFamily="34" charset="0"/>
                          <a:cs typeface="Calibri" panose="020F0502020204030204" pitchFamily="34" charset="0"/>
                        </a:rPr>
                        <a:t>1. Need at least three to achieve full functions, they would require a large space to be fixed on the handhold controller.</a:t>
                      </a:r>
                      <a:endParaRPr lang="zh-CN" sz="1400" dirty="0">
                        <a:solidFill>
                          <a:schemeClr val="tx1"/>
                        </a:solidFill>
                        <a:effectLst/>
                        <a:latin typeface="Calibri" panose="020F0502020204030204" pitchFamily="34" charset="0"/>
                        <a:ea typeface="宋体"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961467448"/>
                  </a:ext>
                </a:extLst>
              </a:tr>
            </a:tbl>
          </a:graphicData>
        </a:graphic>
      </p:graphicFrame>
      <p:sp>
        <p:nvSpPr>
          <p:cNvPr id="2" name="矩形 1">
            <a:extLst>
              <a:ext uri="{FF2B5EF4-FFF2-40B4-BE49-F238E27FC236}">
                <a16:creationId xmlns:a16="http://schemas.microsoft.com/office/drawing/2014/main" id="{1352B5E3-0C17-4DE5-B08E-3BDCF4DAD9F6}"/>
              </a:ext>
            </a:extLst>
          </p:cNvPr>
          <p:cNvSpPr/>
          <p:nvPr/>
        </p:nvSpPr>
        <p:spPr>
          <a:xfrm>
            <a:off x="2252079" y="5256175"/>
            <a:ext cx="7337595" cy="1029256"/>
          </a:xfrm>
          <a:prstGeom prst="rect">
            <a:avLst/>
          </a:prstGeom>
        </p:spPr>
        <p:txBody>
          <a:bodyPr wrap="square">
            <a:spAutoFit/>
          </a:bodyPr>
          <a:lstStyle/>
          <a:p>
            <a:pPr algn="just">
              <a:lnSpc>
                <a:spcPct val="115000"/>
              </a:lnSpc>
              <a:spcAft>
                <a:spcPts val="0"/>
              </a:spcAft>
            </a:pPr>
            <a:r>
              <a:rPr lang="en-GB" altLang="zh-CN" dirty="0">
                <a:solidFill>
                  <a:schemeClr val="bg1"/>
                </a:solidFill>
                <a:latin typeface="Calibri" panose="020F0502020204030204" pitchFamily="34" charset="0"/>
                <a:cs typeface="Calibri" panose="020F0502020204030204" pitchFamily="34" charset="0"/>
              </a:rPr>
              <a:t>The concept 3 includes both advantages of concept 1 and concept 2 and only has a few disadvantages. </a:t>
            </a:r>
            <a:endParaRPr lang="zh-CN" altLang="zh-CN" dirty="0">
              <a:solidFill>
                <a:schemeClr val="bg1"/>
              </a:solidFill>
              <a:latin typeface="Calibri" panose="020F0502020204030204" pitchFamily="34" charset="0"/>
              <a:cs typeface="Calibri" panose="020F0502020204030204" pitchFamily="34" charset="0"/>
            </a:endParaRPr>
          </a:p>
          <a:p>
            <a:pPr algn="just">
              <a:lnSpc>
                <a:spcPct val="115000"/>
              </a:lnSpc>
              <a:spcAft>
                <a:spcPts val="0"/>
              </a:spcAft>
            </a:pPr>
            <a:r>
              <a:rPr lang="en-GB" altLang="zh-CN" dirty="0">
                <a:solidFill>
                  <a:schemeClr val="bg1"/>
                </a:solidFill>
                <a:latin typeface="Calibri" panose="020F0502020204030204" pitchFamily="34" charset="0"/>
                <a:cs typeface="Calibri" panose="020F0502020204030204" pitchFamily="34" charset="0"/>
              </a:rPr>
              <a:t>Thus, concept 3 would be selected as a final implementation plan.</a:t>
            </a:r>
            <a:endParaRPr lang="zh-CN" altLang="zh-CN"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71184505"/>
      </p:ext>
    </p:extLst>
  </p:cSld>
  <p:clrMapOvr>
    <a:masterClrMapping/>
  </p:clrMapOvr>
  <mc:AlternateContent xmlns:mc="http://schemas.openxmlformats.org/markup-compatibility/2006" xmlns:p14="http://schemas.microsoft.com/office/powerpoint/2010/main">
    <mc:Choice Requires="p14">
      <p:transition spd="med" p14:dur="700" advTm="67088">
        <p:fade/>
      </p:transition>
    </mc:Choice>
    <mc:Fallback xmlns="">
      <p:transition spd="med" advTm="67088">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chemeClr val="bg1"/>
                </a:solidFill>
                <a:latin typeface="Calibri" panose="020F0502020204030204" pitchFamily="34" charset="0"/>
                <a:cs typeface="Calibri" panose="020F0502020204030204" pitchFamily="34" charset="0"/>
              </a:rPr>
              <a:t>Hardware implementation</a:t>
            </a:r>
            <a:endParaRPr lang="zh-CN" altLang="en-US" sz="1400" dirty="0">
              <a:solidFill>
                <a:schemeClr val="bg1"/>
              </a:solidFill>
              <a:latin typeface="Calibri" panose="020F0502020204030204" pitchFamily="34" charset="0"/>
              <a:cs typeface="Calibri" panose="020F0502020204030204" pitchFamily="34" charset="0"/>
            </a:endParaRPr>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effectLst/>
                <a:latin typeface="Calibri" panose="020F0502020204030204" pitchFamily="34" charset="0"/>
              </a:rPr>
              <a:t>Project implementation</a:t>
            </a:r>
          </a:p>
        </p:txBody>
      </p:sp>
      <p:pic>
        <p:nvPicPr>
          <p:cNvPr id="2" name="图片 1">
            <a:extLst>
              <a:ext uri="{FF2B5EF4-FFF2-40B4-BE49-F238E27FC236}">
                <a16:creationId xmlns:a16="http://schemas.microsoft.com/office/drawing/2014/main" id="{1C860F68-289C-4957-8B0F-D8D40766F4F4}"/>
              </a:ext>
            </a:extLst>
          </p:cNvPr>
          <p:cNvPicPr>
            <a:picLocks noChangeAspect="1"/>
          </p:cNvPicPr>
          <p:nvPr/>
        </p:nvPicPr>
        <p:blipFill>
          <a:blip r:embed="rId3"/>
          <a:stretch>
            <a:fillRect/>
          </a:stretch>
        </p:blipFill>
        <p:spPr>
          <a:xfrm>
            <a:off x="1670384" y="2006103"/>
            <a:ext cx="4934953" cy="2048167"/>
          </a:xfrm>
          <a:prstGeom prst="rect">
            <a:avLst/>
          </a:prstGeom>
        </p:spPr>
      </p:pic>
      <p:pic>
        <p:nvPicPr>
          <p:cNvPr id="5" name="图片 4">
            <a:extLst>
              <a:ext uri="{FF2B5EF4-FFF2-40B4-BE49-F238E27FC236}">
                <a16:creationId xmlns:a16="http://schemas.microsoft.com/office/drawing/2014/main" id="{578496D6-8A14-4004-9F65-A8E7DC26EEC6}"/>
              </a:ext>
            </a:extLst>
          </p:cNvPr>
          <p:cNvPicPr>
            <a:picLocks noChangeAspect="1"/>
          </p:cNvPicPr>
          <p:nvPr/>
        </p:nvPicPr>
        <p:blipFill>
          <a:blip r:embed="rId4"/>
          <a:stretch>
            <a:fillRect/>
          </a:stretch>
        </p:blipFill>
        <p:spPr>
          <a:xfrm>
            <a:off x="1670384" y="4429944"/>
            <a:ext cx="4919898" cy="1920406"/>
          </a:xfrm>
          <a:prstGeom prst="rect">
            <a:avLst/>
          </a:prstGeom>
        </p:spPr>
      </p:pic>
      <p:sp>
        <p:nvSpPr>
          <p:cNvPr id="6" name="文本框 5">
            <a:extLst>
              <a:ext uri="{FF2B5EF4-FFF2-40B4-BE49-F238E27FC236}">
                <a16:creationId xmlns:a16="http://schemas.microsoft.com/office/drawing/2014/main" id="{27280141-00FB-488F-9E25-D94F40C565D8}"/>
              </a:ext>
            </a:extLst>
          </p:cNvPr>
          <p:cNvSpPr txBox="1"/>
          <p:nvPr/>
        </p:nvSpPr>
        <p:spPr>
          <a:xfrm>
            <a:off x="7206916" y="2346157"/>
            <a:ext cx="3465095" cy="923330"/>
          </a:xfrm>
          <a:prstGeom prst="rect">
            <a:avLst/>
          </a:prstGeom>
          <a:noFill/>
        </p:spPr>
        <p:txBody>
          <a:bodyPr wrap="square" rtlCol="0">
            <a:spAutoFit/>
          </a:bodyPr>
          <a:lstStyle/>
          <a:p>
            <a:r>
              <a:rPr lang="en-US" altLang="zh-CN" dirty="0">
                <a:solidFill>
                  <a:schemeClr val="bg1"/>
                </a:solidFill>
                <a:latin typeface="Calibri" panose="020F0502020204030204" pitchFamily="34" charset="0"/>
                <a:cs typeface="Calibri" panose="020F0502020204030204" pitchFamily="34" charset="0"/>
              </a:rPr>
              <a:t>Voltage regulator, this could provide the Arduino board a constant 5V power supply.</a:t>
            </a:r>
            <a:endParaRPr lang="zh-CN" altLang="en-US" dirty="0">
              <a:solidFill>
                <a:schemeClr val="bg1"/>
              </a:solidFill>
              <a:latin typeface="Calibri" panose="020F0502020204030204" pitchFamily="34" charset="0"/>
              <a:cs typeface="Calibri" panose="020F0502020204030204" pitchFamily="34" charset="0"/>
            </a:endParaRPr>
          </a:p>
        </p:txBody>
      </p:sp>
      <p:sp>
        <p:nvSpPr>
          <p:cNvPr id="9" name="文本框 8">
            <a:extLst>
              <a:ext uri="{FF2B5EF4-FFF2-40B4-BE49-F238E27FC236}">
                <a16:creationId xmlns:a16="http://schemas.microsoft.com/office/drawing/2014/main" id="{BA6AA3DE-4D44-4B96-B57B-66F7BECB3764}"/>
              </a:ext>
            </a:extLst>
          </p:cNvPr>
          <p:cNvSpPr txBox="1"/>
          <p:nvPr/>
        </p:nvSpPr>
        <p:spPr>
          <a:xfrm>
            <a:off x="7206916" y="5128537"/>
            <a:ext cx="3465095" cy="646331"/>
          </a:xfrm>
          <a:prstGeom prst="rect">
            <a:avLst/>
          </a:prstGeom>
          <a:noFill/>
        </p:spPr>
        <p:txBody>
          <a:bodyPr wrap="square" rtlCol="0">
            <a:spAutoFit/>
          </a:bodyPr>
          <a:lstStyle/>
          <a:p>
            <a:r>
              <a:rPr lang="en-US" altLang="zh-CN" dirty="0">
                <a:solidFill>
                  <a:schemeClr val="bg1"/>
                </a:solidFill>
                <a:latin typeface="Calibri" panose="020F0502020204030204" pitchFamily="34" charset="0"/>
                <a:cs typeface="Calibri" panose="020F0502020204030204" pitchFamily="34" charset="0"/>
              </a:rPr>
              <a:t>This circuit is to control the rotation of SG90 servo motor.</a:t>
            </a:r>
            <a:endParaRPr lang="zh-CN" altLang="en-US"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39783124"/>
      </p:ext>
    </p:extLst>
  </p:cSld>
  <p:clrMapOvr>
    <a:masterClrMapping/>
  </p:clrMapOvr>
  <mc:AlternateContent xmlns:mc="http://schemas.openxmlformats.org/markup-compatibility/2006" xmlns:p14="http://schemas.microsoft.com/office/powerpoint/2010/main">
    <mc:Choice Requires="p14">
      <p:transition spd="med" p14:dur="700" advTm="29008">
        <p:fade/>
      </p:transition>
    </mc:Choice>
    <mc:Fallback xmlns="">
      <p:transition spd="med" advTm="29008">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chemeClr val="bg1"/>
                </a:solidFill>
                <a:latin typeface="Calibri" panose="020F0502020204030204" pitchFamily="34" charset="0"/>
                <a:cs typeface="Calibri" panose="020F0502020204030204" pitchFamily="34" charset="0"/>
              </a:rPr>
              <a:t>Hardware implementation</a:t>
            </a:r>
            <a:endParaRPr lang="zh-CN" altLang="en-US" sz="1400" dirty="0">
              <a:solidFill>
                <a:schemeClr val="bg1"/>
              </a:solidFill>
              <a:latin typeface="Calibri" panose="020F0502020204030204" pitchFamily="34" charset="0"/>
              <a:cs typeface="Calibri" panose="020F0502020204030204" pitchFamily="34" charset="0"/>
            </a:endParaRPr>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effectLst/>
                <a:latin typeface="Calibri" panose="020F0502020204030204" pitchFamily="34" charset="0"/>
              </a:rPr>
              <a:t>Project implementation</a:t>
            </a:r>
          </a:p>
        </p:txBody>
      </p:sp>
      <p:sp>
        <p:nvSpPr>
          <p:cNvPr id="4" name="矩形 3">
            <a:extLst>
              <a:ext uri="{FF2B5EF4-FFF2-40B4-BE49-F238E27FC236}">
                <a16:creationId xmlns:a16="http://schemas.microsoft.com/office/drawing/2014/main" id="{24E78273-1B35-46B6-A3E8-27DE5FBBF777}"/>
              </a:ext>
            </a:extLst>
          </p:cNvPr>
          <p:cNvSpPr/>
          <p:nvPr/>
        </p:nvSpPr>
        <p:spPr>
          <a:xfrm>
            <a:off x="1622258" y="1571945"/>
            <a:ext cx="4819461" cy="369332"/>
          </a:xfrm>
          <a:prstGeom prst="rect">
            <a:avLst/>
          </a:prstGeom>
        </p:spPr>
        <p:txBody>
          <a:bodyPr wrap="none">
            <a:spAutoFit/>
          </a:bodyPr>
          <a:lstStyle/>
          <a:p>
            <a:r>
              <a:rPr lang="en-GB" altLang="zh-CN" dirty="0">
                <a:solidFill>
                  <a:schemeClr val="bg1"/>
                </a:solidFill>
                <a:latin typeface="Calibri" panose="020F0502020204030204" pitchFamily="34" charset="0"/>
                <a:cs typeface="Calibri" panose="020F0502020204030204" pitchFamily="34" charset="0"/>
              </a:rPr>
              <a:t>The whole circuit construction can be seen below</a:t>
            </a:r>
            <a:endParaRPr lang="zh-CN" altLang="en-US" dirty="0">
              <a:solidFill>
                <a:schemeClr val="bg1"/>
              </a:solidFill>
              <a:latin typeface="Calibri" panose="020F0502020204030204" pitchFamily="34" charset="0"/>
              <a:cs typeface="Calibri" panose="020F0502020204030204" pitchFamily="34" charset="0"/>
            </a:endParaRPr>
          </a:p>
        </p:txBody>
      </p:sp>
      <p:pic>
        <p:nvPicPr>
          <p:cNvPr id="7" name="图片 6">
            <a:extLst>
              <a:ext uri="{FF2B5EF4-FFF2-40B4-BE49-F238E27FC236}">
                <a16:creationId xmlns:a16="http://schemas.microsoft.com/office/drawing/2014/main" id="{AF449961-8B54-4051-8860-40A82872EFF6}"/>
              </a:ext>
            </a:extLst>
          </p:cNvPr>
          <p:cNvPicPr>
            <a:picLocks noChangeAspect="1"/>
          </p:cNvPicPr>
          <p:nvPr/>
        </p:nvPicPr>
        <p:blipFill>
          <a:blip r:embed="rId3"/>
          <a:stretch>
            <a:fillRect/>
          </a:stretch>
        </p:blipFill>
        <p:spPr>
          <a:xfrm>
            <a:off x="1622258" y="2121049"/>
            <a:ext cx="4473742" cy="3357776"/>
          </a:xfrm>
          <a:prstGeom prst="rect">
            <a:avLst/>
          </a:prstGeom>
        </p:spPr>
      </p:pic>
      <p:pic>
        <p:nvPicPr>
          <p:cNvPr id="10" name="图片 9">
            <a:extLst>
              <a:ext uri="{FF2B5EF4-FFF2-40B4-BE49-F238E27FC236}">
                <a16:creationId xmlns:a16="http://schemas.microsoft.com/office/drawing/2014/main" id="{F82DCD53-3E42-4F9D-A065-5C0CF6E2628F}"/>
              </a:ext>
            </a:extLst>
          </p:cNvPr>
          <p:cNvPicPr>
            <a:picLocks noChangeAspect="1"/>
          </p:cNvPicPr>
          <p:nvPr/>
        </p:nvPicPr>
        <p:blipFill>
          <a:blip r:embed="rId4"/>
          <a:stretch>
            <a:fillRect/>
          </a:stretch>
        </p:blipFill>
        <p:spPr>
          <a:xfrm>
            <a:off x="6096001" y="2121049"/>
            <a:ext cx="4473742" cy="3362747"/>
          </a:xfrm>
          <a:prstGeom prst="rect">
            <a:avLst/>
          </a:prstGeom>
        </p:spPr>
      </p:pic>
    </p:spTree>
    <p:extLst>
      <p:ext uri="{BB962C8B-B14F-4D97-AF65-F5344CB8AC3E}">
        <p14:creationId xmlns:p14="http://schemas.microsoft.com/office/powerpoint/2010/main" val="709888708"/>
      </p:ext>
    </p:extLst>
  </p:cSld>
  <p:clrMapOvr>
    <a:masterClrMapping/>
  </p:clrMapOvr>
  <mc:AlternateContent xmlns:mc="http://schemas.openxmlformats.org/markup-compatibility/2006" xmlns:p14="http://schemas.microsoft.com/office/powerpoint/2010/main">
    <mc:Choice Requires="p14">
      <p:transition spd="med" p14:dur="700" advTm="6219">
        <p:fade/>
      </p:transition>
    </mc:Choice>
    <mc:Fallback xmlns="">
      <p:transition spd="med" advTm="6219">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chemeClr val="bg1"/>
                </a:solidFill>
                <a:latin typeface="Calibri" panose="020F0502020204030204" pitchFamily="34" charset="0"/>
                <a:cs typeface="Calibri" panose="020F0502020204030204" pitchFamily="34" charset="0"/>
              </a:rPr>
              <a:t>Hardware implementation</a:t>
            </a:r>
            <a:endParaRPr lang="zh-CN" altLang="en-US" sz="1400" dirty="0">
              <a:solidFill>
                <a:schemeClr val="bg1"/>
              </a:solidFill>
              <a:latin typeface="Calibri" panose="020F0502020204030204" pitchFamily="34" charset="0"/>
              <a:cs typeface="Calibri" panose="020F0502020204030204" pitchFamily="34" charset="0"/>
            </a:endParaRPr>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effectLst/>
                <a:latin typeface="Calibri" panose="020F0502020204030204" pitchFamily="34" charset="0"/>
              </a:rPr>
              <a:t>Project implementation</a:t>
            </a:r>
          </a:p>
        </p:txBody>
      </p:sp>
      <p:sp>
        <p:nvSpPr>
          <p:cNvPr id="4" name="矩形 3">
            <a:extLst>
              <a:ext uri="{FF2B5EF4-FFF2-40B4-BE49-F238E27FC236}">
                <a16:creationId xmlns:a16="http://schemas.microsoft.com/office/drawing/2014/main" id="{24E78273-1B35-46B6-A3E8-27DE5FBBF777}"/>
              </a:ext>
            </a:extLst>
          </p:cNvPr>
          <p:cNvSpPr/>
          <p:nvPr/>
        </p:nvSpPr>
        <p:spPr>
          <a:xfrm>
            <a:off x="1622258" y="1571945"/>
            <a:ext cx="5126468" cy="369332"/>
          </a:xfrm>
          <a:prstGeom prst="rect">
            <a:avLst/>
          </a:prstGeom>
        </p:spPr>
        <p:txBody>
          <a:bodyPr wrap="none">
            <a:spAutoFit/>
          </a:bodyPr>
          <a:lstStyle/>
          <a:p>
            <a:r>
              <a:rPr lang="en-GB" altLang="zh-CN" dirty="0">
                <a:solidFill>
                  <a:schemeClr val="bg1"/>
                </a:solidFill>
                <a:latin typeface="Calibri" panose="020F0502020204030204" pitchFamily="34" charset="0"/>
                <a:cs typeface="Calibri" panose="020F0502020204030204" pitchFamily="34" charset="0"/>
              </a:rPr>
              <a:t>The position of SG90 servo motor can be seen below</a:t>
            </a:r>
            <a:endParaRPr lang="zh-CN" altLang="en-US" dirty="0">
              <a:solidFill>
                <a:schemeClr val="bg1"/>
              </a:solidFill>
              <a:latin typeface="Calibri" panose="020F0502020204030204" pitchFamily="34" charset="0"/>
              <a:cs typeface="Calibri" panose="020F0502020204030204" pitchFamily="34" charset="0"/>
            </a:endParaRPr>
          </a:p>
        </p:txBody>
      </p:sp>
      <p:pic>
        <p:nvPicPr>
          <p:cNvPr id="8" name="图片 7">
            <a:extLst>
              <a:ext uri="{FF2B5EF4-FFF2-40B4-BE49-F238E27FC236}">
                <a16:creationId xmlns:a16="http://schemas.microsoft.com/office/drawing/2014/main" id="{6C20EDEE-BD03-4AED-AEC4-DDF922D60A6A}"/>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22257" y="2072923"/>
            <a:ext cx="2980479" cy="2644439"/>
          </a:xfrm>
          <a:prstGeom prst="rect">
            <a:avLst/>
          </a:prstGeom>
          <a:noFill/>
          <a:ln>
            <a:noFill/>
          </a:ln>
        </p:spPr>
      </p:pic>
      <p:sp>
        <p:nvSpPr>
          <p:cNvPr id="6" name="文本框 5">
            <a:extLst>
              <a:ext uri="{FF2B5EF4-FFF2-40B4-BE49-F238E27FC236}">
                <a16:creationId xmlns:a16="http://schemas.microsoft.com/office/drawing/2014/main" id="{D6B26EC7-81FC-41E9-B7AE-1882DE00D38F}"/>
              </a:ext>
            </a:extLst>
          </p:cNvPr>
          <p:cNvSpPr txBox="1"/>
          <p:nvPr/>
        </p:nvSpPr>
        <p:spPr>
          <a:xfrm>
            <a:off x="1513958" y="4825975"/>
            <a:ext cx="3197075" cy="369332"/>
          </a:xfrm>
          <a:prstGeom prst="rect">
            <a:avLst/>
          </a:prstGeom>
          <a:noFill/>
        </p:spPr>
        <p:txBody>
          <a:bodyPr wrap="square" rtlCol="0">
            <a:spAutoFit/>
          </a:bodyPr>
          <a:lstStyle/>
          <a:p>
            <a:r>
              <a:rPr lang="en-US" altLang="zh-CN" dirty="0">
                <a:solidFill>
                  <a:schemeClr val="bg1"/>
                </a:solidFill>
                <a:latin typeface="Calibri" panose="020F0502020204030204" pitchFamily="34" charset="0"/>
                <a:cs typeface="Calibri" panose="020F0502020204030204" pitchFamily="34" charset="0"/>
              </a:rPr>
              <a:t>Method 1: Iron wire connection</a:t>
            </a:r>
            <a:endParaRPr lang="zh-CN" altLang="en-US" dirty="0">
              <a:solidFill>
                <a:schemeClr val="bg1"/>
              </a:solidFill>
              <a:latin typeface="Calibri" panose="020F0502020204030204" pitchFamily="34" charset="0"/>
              <a:cs typeface="Calibri" panose="020F0502020204030204" pitchFamily="34" charset="0"/>
            </a:endParaRPr>
          </a:p>
        </p:txBody>
      </p:sp>
      <p:sp>
        <p:nvSpPr>
          <p:cNvPr id="11" name="文本框 10">
            <a:extLst>
              <a:ext uri="{FF2B5EF4-FFF2-40B4-BE49-F238E27FC236}">
                <a16:creationId xmlns:a16="http://schemas.microsoft.com/office/drawing/2014/main" id="{FD966DC1-D5D3-441D-960A-20C55F19E21D}"/>
              </a:ext>
            </a:extLst>
          </p:cNvPr>
          <p:cNvSpPr txBox="1"/>
          <p:nvPr/>
        </p:nvSpPr>
        <p:spPr>
          <a:xfrm>
            <a:off x="6520043" y="4825975"/>
            <a:ext cx="4255107" cy="369332"/>
          </a:xfrm>
          <a:prstGeom prst="rect">
            <a:avLst/>
          </a:prstGeom>
          <a:noFill/>
        </p:spPr>
        <p:txBody>
          <a:bodyPr wrap="square" rtlCol="0">
            <a:spAutoFit/>
          </a:bodyPr>
          <a:lstStyle/>
          <a:p>
            <a:r>
              <a:rPr lang="en-US" altLang="zh-CN" dirty="0">
                <a:solidFill>
                  <a:schemeClr val="bg1"/>
                </a:solidFill>
                <a:latin typeface="Calibri" panose="020F0502020204030204" pitchFamily="34" charset="0"/>
                <a:cs typeface="Calibri" panose="020F0502020204030204" pitchFamily="34" charset="0"/>
              </a:rPr>
              <a:t>Method 2: 3D print mechanical structure</a:t>
            </a:r>
            <a:endParaRPr lang="zh-CN" altLang="en-US" dirty="0">
              <a:solidFill>
                <a:schemeClr val="bg1"/>
              </a:solidFill>
              <a:latin typeface="Calibri" panose="020F0502020204030204" pitchFamily="34" charset="0"/>
              <a:cs typeface="Calibri" panose="020F0502020204030204" pitchFamily="34" charset="0"/>
            </a:endParaRPr>
          </a:p>
        </p:txBody>
      </p:sp>
      <p:sp>
        <p:nvSpPr>
          <p:cNvPr id="12" name="文本框 11">
            <a:extLst>
              <a:ext uri="{FF2B5EF4-FFF2-40B4-BE49-F238E27FC236}">
                <a16:creationId xmlns:a16="http://schemas.microsoft.com/office/drawing/2014/main" id="{915C4AC3-95DE-49AA-8DD8-3D5282B21610}"/>
              </a:ext>
            </a:extLst>
          </p:cNvPr>
          <p:cNvSpPr txBox="1"/>
          <p:nvPr/>
        </p:nvSpPr>
        <p:spPr>
          <a:xfrm>
            <a:off x="1513958" y="5436634"/>
            <a:ext cx="10060406" cy="1415772"/>
          </a:xfrm>
          <a:prstGeom prst="rect">
            <a:avLst/>
          </a:prstGeom>
          <a:noFill/>
        </p:spPr>
        <p:txBody>
          <a:bodyPr wrap="square" rtlCol="0">
            <a:spAutoFit/>
          </a:bodyPr>
          <a:lstStyle/>
          <a:p>
            <a:r>
              <a:rPr lang="en-GB" altLang="zh-CN" dirty="0">
                <a:solidFill>
                  <a:schemeClr val="bg1"/>
                </a:solidFill>
                <a:latin typeface="Calibri" panose="020F0502020204030204" pitchFamily="34" charset="0"/>
                <a:cs typeface="Calibri" panose="020F0502020204030204" pitchFamily="34" charset="0"/>
              </a:rPr>
              <a:t>In theory, 3D print structure is the best method, it is convenient for subsequent upgrades.</a:t>
            </a:r>
          </a:p>
          <a:p>
            <a:r>
              <a:rPr lang="en-GB" altLang="zh-CN" dirty="0">
                <a:solidFill>
                  <a:schemeClr val="bg1"/>
                </a:solidFill>
                <a:latin typeface="Calibri" panose="020F0502020204030204" pitchFamily="34" charset="0"/>
                <a:cs typeface="Calibri" panose="020F0502020204030204" pitchFamily="34" charset="0"/>
              </a:rPr>
              <a:t>Due to the COVID-19 situation, the 3D print method is hard to be achieved.</a:t>
            </a:r>
          </a:p>
          <a:p>
            <a:r>
              <a:rPr lang="en-GB" altLang="zh-CN" dirty="0">
                <a:solidFill>
                  <a:schemeClr val="bg1"/>
                </a:solidFill>
                <a:latin typeface="Calibri" panose="020F0502020204030204" pitchFamily="34" charset="0"/>
                <a:cs typeface="Calibri" panose="020F0502020204030204" pitchFamily="34" charset="0"/>
              </a:rPr>
              <a:t>Method 1 is current using, the performance is relatively stable and the structure is simple, it is easy to be achieved. There would further development for it later.</a:t>
            </a:r>
            <a:endParaRPr lang="zh-CN" altLang="zh-CN" dirty="0">
              <a:solidFill>
                <a:schemeClr val="bg1"/>
              </a:solidFill>
              <a:latin typeface="Calibri" panose="020F0502020204030204" pitchFamily="34" charset="0"/>
              <a:cs typeface="Calibri" panose="020F0502020204030204" pitchFamily="34" charset="0"/>
            </a:endParaRPr>
          </a:p>
          <a:p>
            <a:endParaRPr lang="zh-CN" altLang="en-US" sz="1400" dirty="0">
              <a:solidFill>
                <a:schemeClr val="bg1"/>
              </a:solidFill>
              <a:latin typeface="Calibri" panose="020F0502020204030204" pitchFamily="34" charset="0"/>
              <a:cs typeface="Calibri" panose="020F0502020204030204" pitchFamily="34" charset="0"/>
            </a:endParaRPr>
          </a:p>
        </p:txBody>
      </p:sp>
      <p:pic>
        <p:nvPicPr>
          <p:cNvPr id="7" name="图片 6">
            <a:extLst>
              <a:ext uri="{FF2B5EF4-FFF2-40B4-BE49-F238E27FC236}">
                <a16:creationId xmlns:a16="http://schemas.microsoft.com/office/drawing/2014/main" id="{9321253C-9AE9-4348-9AB2-8E2B30900092}"/>
              </a:ext>
            </a:extLst>
          </p:cNvPr>
          <p:cNvPicPr>
            <a:picLocks noChangeAspect="1"/>
          </p:cNvPicPr>
          <p:nvPr/>
        </p:nvPicPr>
        <p:blipFill>
          <a:blip r:embed="rId4"/>
          <a:stretch>
            <a:fillRect/>
          </a:stretch>
        </p:blipFill>
        <p:spPr>
          <a:xfrm>
            <a:off x="5909627" y="2100254"/>
            <a:ext cx="2561898" cy="2657491"/>
          </a:xfrm>
          <a:prstGeom prst="rect">
            <a:avLst/>
          </a:prstGeom>
        </p:spPr>
      </p:pic>
      <p:pic>
        <p:nvPicPr>
          <p:cNvPr id="10" name="图片 9">
            <a:extLst>
              <a:ext uri="{FF2B5EF4-FFF2-40B4-BE49-F238E27FC236}">
                <a16:creationId xmlns:a16="http://schemas.microsoft.com/office/drawing/2014/main" id="{BC1144B2-102A-4169-A4E5-1C8E2D8DEA76}"/>
              </a:ext>
            </a:extLst>
          </p:cNvPr>
          <p:cNvPicPr>
            <a:picLocks noChangeAspect="1"/>
          </p:cNvPicPr>
          <p:nvPr/>
        </p:nvPicPr>
        <p:blipFill>
          <a:blip r:embed="rId5"/>
          <a:stretch>
            <a:fillRect/>
          </a:stretch>
        </p:blipFill>
        <p:spPr>
          <a:xfrm>
            <a:off x="8471525" y="2092988"/>
            <a:ext cx="2664757" cy="2664757"/>
          </a:xfrm>
          <a:prstGeom prst="rect">
            <a:avLst/>
          </a:prstGeom>
        </p:spPr>
      </p:pic>
    </p:spTree>
    <p:extLst>
      <p:ext uri="{BB962C8B-B14F-4D97-AF65-F5344CB8AC3E}">
        <p14:creationId xmlns:p14="http://schemas.microsoft.com/office/powerpoint/2010/main" val="2812819526"/>
      </p:ext>
    </p:extLst>
  </p:cSld>
  <p:clrMapOvr>
    <a:masterClrMapping/>
  </p:clrMapOvr>
  <mc:AlternateContent xmlns:mc="http://schemas.openxmlformats.org/markup-compatibility/2006" xmlns:p14="http://schemas.microsoft.com/office/powerpoint/2010/main">
    <mc:Choice Requires="p14">
      <p:transition spd="med" p14:dur="700" advTm="40497">
        <p:fade/>
      </p:transition>
    </mc:Choice>
    <mc:Fallback xmlns="">
      <p:transition spd="med" advTm="40497">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latin typeface="Calibri" panose="020F0502020204030204" pitchFamily="34" charset="0"/>
                <a:cs typeface="Calibri" panose="020F0502020204030204" pitchFamily="34" charset="0"/>
              </a:rPr>
              <a:t>Software implementation</a:t>
            </a:r>
            <a:endParaRPr lang="zh-CN" altLang="en-US" sz="1400" dirty="0">
              <a:solidFill>
                <a:schemeClr val="bg1"/>
              </a:solidFill>
              <a:latin typeface="Calibri" panose="020F0502020204030204" pitchFamily="34" charset="0"/>
              <a:cs typeface="Calibri" panose="020F0502020204030204" pitchFamily="34" charset="0"/>
            </a:endParaRPr>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effectLst/>
                <a:latin typeface="Calibri" panose="020F0502020204030204" pitchFamily="34" charset="0"/>
              </a:rPr>
              <a:t>Project implementation</a:t>
            </a:r>
          </a:p>
        </p:txBody>
      </p:sp>
      <p:pic>
        <p:nvPicPr>
          <p:cNvPr id="13" name="图片 12">
            <a:extLst>
              <a:ext uri="{FF2B5EF4-FFF2-40B4-BE49-F238E27FC236}">
                <a16:creationId xmlns:a16="http://schemas.microsoft.com/office/drawing/2014/main" id="{7F236C63-50A0-4C96-B8F6-70822E7A06A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79876" y="1390817"/>
            <a:ext cx="5443220" cy="600795"/>
          </a:xfrm>
          <a:prstGeom prst="rect">
            <a:avLst/>
          </a:prstGeom>
          <a:noFill/>
          <a:ln>
            <a:noFill/>
          </a:ln>
        </p:spPr>
      </p:pic>
      <p:sp>
        <p:nvSpPr>
          <p:cNvPr id="7" name="矩形 6">
            <a:extLst>
              <a:ext uri="{FF2B5EF4-FFF2-40B4-BE49-F238E27FC236}">
                <a16:creationId xmlns:a16="http://schemas.microsoft.com/office/drawing/2014/main" id="{2EE2ED9A-EFA0-4F24-93D3-D9A5C80A929F}"/>
              </a:ext>
            </a:extLst>
          </p:cNvPr>
          <p:cNvSpPr/>
          <p:nvPr/>
        </p:nvSpPr>
        <p:spPr>
          <a:xfrm>
            <a:off x="1062171" y="5262869"/>
            <a:ext cx="9713052" cy="710707"/>
          </a:xfrm>
          <a:prstGeom prst="rect">
            <a:avLst/>
          </a:prstGeom>
        </p:spPr>
        <p:txBody>
          <a:bodyPr wrap="square">
            <a:spAutoFit/>
          </a:bodyPr>
          <a:lstStyle/>
          <a:p>
            <a:pPr algn="just">
              <a:lnSpc>
                <a:spcPct val="115000"/>
              </a:lnSpc>
              <a:spcAft>
                <a:spcPts val="0"/>
              </a:spcAft>
            </a:pPr>
            <a:r>
              <a:rPr lang="en-GB" altLang="zh-CN" dirty="0">
                <a:solidFill>
                  <a:schemeClr val="bg1"/>
                </a:solidFill>
                <a:latin typeface="Calibri" panose="020F0502020204030204" pitchFamily="34" charset="0"/>
                <a:cs typeface="Calibri" panose="020F0502020204030204" pitchFamily="34" charset="0"/>
              </a:rPr>
              <a:t>Processing 3 here is for handling the signal from leap motion on PC, then transmitted the signal to Arduino board. C programming language would be used to develop the code.</a:t>
            </a:r>
            <a:endParaRPr lang="zh-CN" altLang="zh-CN" sz="2000" dirty="0">
              <a:solidFill>
                <a:schemeClr val="bg1"/>
              </a:solidFill>
              <a:latin typeface="Calibri" panose="020F0502020204030204" pitchFamily="34" charset="0"/>
              <a:cs typeface="Calibri" panose="020F0502020204030204" pitchFamily="34" charset="0"/>
            </a:endParaRPr>
          </a:p>
        </p:txBody>
      </p:sp>
      <p:sp>
        <p:nvSpPr>
          <p:cNvPr id="14" name="矩形 13">
            <a:extLst>
              <a:ext uri="{FF2B5EF4-FFF2-40B4-BE49-F238E27FC236}">
                <a16:creationId xmlns:a16="http://schemas.microsoft.com/office/drawing/2014/main" id="{2BFE46F2-F6B8-4C1E-A944-4F95CFC420C0}"/>
              </a:ext>
            </a:extLst>
          </p:cNvPr>
          <p:cNvSpPr/>
          <p:nvPr/>
        </p:nvSpPr>
        <p:spPr>
          <a:xfrm>
            <a:off x="1062171" y="5894331"/>
            <a:ext cx="9713051" cy="1029256"/>
          </a:xfrm>
          <a:prstGeom prst="rect">
            <a:avLst/>
          </a:prstGeom>
        </p:spPr>
        <p:txBody>
          <a:bodyPr wrap="square">
            <a:spAutoFit/>
          </a:bodyPr>
          <a:lstStyle/>
          <a:p>
            <a:pPr algn="just">
              <a:lnSpc>
                <a:spcPct val="115000"/>
              </a:lnSpc>
              <a:spcAft>
                <a:spcPts val="0"/>
              </a:spcAft>
            </a:pPr>
            <a:r>
              <a:rPr lang="en-US" altLang="zh-CN" dirty="0">
                <a:solidFill>
                  <a:schemeClr val="bg1"/>
                </a:solidFill>
                <a:latin typeface="Calibri" panose="020F0502020204030204" pitchFamily="34" charset="0"/>
                <a:cs typeface="Calibri" panose="020F0502020204030204" pitchFamily="34" charset="0"/>
              </a:rPr>
              <a:t>When the Arduino board receives the signal, the codes in Arduino would read the degree data of hands then make the SG90 servo motor rotate. Thus the throttle joystick can be pulled/pushed by SG90 servo motor. </a:t>
            </a:r>
            <a:endParaRPr lang="zh-CN" altLang="zh-CN" dirty="0">
              <a:solidFill>
                <a:schemeClr val="bg1"/>
              </a:solidFill>
              <a:latin typeface="Calibri" panose="020F0502020204030204" pitchFamily="34" charset="0"/>
              <a:cs typeface="Calibri" panose="020F0502020204030204" pitchFamily="34" charset="0"/>
            </a:endParaRPr>
          </a:p>
        </p:txBody>
      </p:sp>
      <p:pic>
        <p:nvPicPr>
          <p:cNvPr id="2" name="图片 1">
            <a:extLst>
              <a:ext uri="{FF2B5EF4-FFF2-40B4-BE49-F238E27FC236}">
                <a16:creationId xmlns:a16="http://schemas.microsoft.com/office/drawing/2014/main" id="{0ECF85F5-7AF0-4D59-85B4-0F718E7C6357}"/>
              </a:ext>
            </a:extLst>
          </p:cNvPr>
          <p:cNvPicPr>
            <a:picLocks noChangeAspect="1"/>
          </p:cNvPicPr>
          <p:nvPr/>
        </p:nvPicPr>
        <p:blipFill>
          <a:blip r:embed="rId4"/>
          <a:stretch>
            <a:fillRect/>
          </a:stretch>
        </p:blipFill>
        <p:spPr>
          <a:xfrm>
            <a:off x="1146696" y="2083708"/>
            <a:ext cx="3676843" cy="3153867"/>
          </a:xfrm>
          <a:prstGeom prst="rect">
            <a:avLst/>
          </a:prstGeom>
        </p:spPr>
      </p:pic>
      <p:pic>
        <p:nvPicPr>
          <p:cNvPr id="4" name="图片 3">
            <a:extLst>
              <a:ext uri="{FF2B5EF4-FFF2-40B4-BE49-F238E27FC236}">
                <a16:creationId xmlns:a16="http://schemas.microsoft.com/office/drawing/2014/main" id="{5FFA64BD-0C00-4C3B-B59A-DDF451278F22}"/>
              </a:ext>
            </a:extLst>
          </p:cNvPr>
          <p:cNvPicPr>
            <a:picLocks noChangeAspect="1"/>
          </p:cNvPicPr>
          <p:nvPr/>
        </p:nvPicPr>
        <p:blipFill>
          <a:blip r:embed="rId5"/>
          <a:stretch>
            <a:fillRect/>
          </a:stretch>
        </p:blipFill>
        <p:spPr>
          <a:xfrm>
            <a:off x="7078009" y="2083708"/>
            <a:ext cx="3622751" cy="3156803"/>
          </a:xfrm>
          <a:prstGeom prst="rect">
            <a:avLst/>
          </a:prstGeom>
        </p:spPr>
      </p:pic>
      <p:sp>
        <p:nvSpPr>
          <p:cNvPr id="6" name="箭头: 右 5">
            <a:extLst>
              <a:ext uri="{FF2B5EF4-FFF2-40B4-BE49-F238E27FC236}">
                <a16:creationId xmlns:a16="http://schemas.microsoft.com/office/drawing/2014/main" id="{70E32C9E-1292-4A7F-A2A7-3AB3AD31BB7E}"/>
              </a:ext>
            </a:extLst>
          </p:cNvPr>
          <p:cNvSpPr/>
          <p:nvPr/>
        </p:nvSpPr>
        <p:spPr>
          <a:xfrm>
            <a:off x="4931297" y="3365607"/>
            <a:ext cx="1974797" cy="600795"/>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09224085"/>
      </p:ext>
    </p:extLst>
  </p:cSld>
  <p:clrMapOvr>
    <a:masterClrMapping/>
  </p:clrMapOvr>
  <mc:AlternateContent xmlns:mc="http://schemas.openxmlformats.org/markup-compatibility/2006" xmlns:p14="http://schemas.microsoft.com/office/powerpoint/2010/main">
    <mc:Choice Requires="p14">
      <p:transition spd="med" p14:dur="700" advTm="6539">
        <p:fade/>
      </p:transition>
    </mc:Choice>
    <mc:Fallback xmlns="">
      <p:transition spd="med" advTm="6539">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400" dirty="0">
                <a:solidFill>
                  <a:schemeClr val="bg1">
                    <a:lumMod val="95000"/>
                  </a:schemeClr>
                </a:solidFill>
                <a:latin typeface="Calibri" panose="020F0502020204030204" pitchFamily="34" charset="0"/>
              </a:rPr>
              <a:t>System evaluation</a:t>
            </a:r>
          </a:p>
        </p:txBody>
      </p:sp>
      <p:sp>
        <p:nvSpPr>
          <p:cNvPr id="3" name="Rectangle 3"/>
          <p:cNvSpPr txBox="1">
            <a:spLocks noChangeArrowheads="1"/>
          </p:cNvSpPr>
          <p:nvPr/>
        </p:nvSpPr>
        <p:spPr bwMode="auto">
          <a:xfrm>
            <a:off x="2362200" y="315157"/>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dirty="0">
                <a:effectLst/>
                <a:latin typeface="Calibri" panose="020F0502020204030204" pitchFamily="34" charset="0"/>
              </a:rPr>
              <a:t>Conclusion</a:t>
            </a:r>
            <a:endParaRPr lang="en-US" altLang="ko-KR" sz="3600" b="0" dirty="0">
              <a:effectLst/>
              <a:latin typeface="Calibri" panose="020F0502020204030204" pitchFamily="34" charset="0"/>
            </a:endParaRPr>
          </a:p>
        </p:txBody>
      </p:sp>
      <p:pic>
        <p:nvPicPr>
          <p:cNvPr id="2" name="图片 1">
            <a:extLst>
              <a:ext uri="{FF2B5EF4-FFF2-40B4-BE49-F238E27FC236}">
                <a16:creationId xmlns:a16="http://schemas.microsoft.com/office/drawing/2014/main" id="{43EC4F81-315A-4EEF-932F-EC8D3D095800}"/>
              </a:ext>
            </a:extLst>
          </p:cNvPr>
          <p:cNvPicPr>
            <a:picLocks noChangeAspect="1"/>
          </p:cNvPicPr>
          <p:nvPr/>
        </p:nvPicPr>
        <p:blipFill>
          <a:blip r:embed="rId3"/>
          <a:stretch>
            <a:fillRect/>
          </a:stretch>
        </p:blipFill>
        <p:spPr>
          <a:xfrm>
            <a:off x="873179" y="1543477"/>
            <a:ext cx="4726493" cy="2664130"/>
          </a:xfrm>
          <a:prstGeom prst="rect">
            <a:avLst/>
          </a:prstGeom>
        </p:spPr>
      </p:pic>
      <p:sp>
        <p:nvSpPr>
          <p:cNvPr id="9" name="矩形 8">
            <a:extLst>
              <a:ext uri="{FF2B5EF4-FFF2-40B4-BE49-F238E27FC236}">
                <a16:creationId xmlns:a16="http://schemas.microsoft.com/office/drawing/2014/main" id="{C1A5B5FD-7A82-40CD-8512-C90DBDB89F0D}"/>
              </a:ext>
            </a:extLst>
          </p:cNvPr>
          <p:cNvSpPr/>
          <p:nvPr/>
        </p:nvSpPr>
        <p:spPr>
          <a:xfrm>
            <a:off x="294557" y="4236000"/>
            <a:ext cx="6436656" cy="2303451"/>
          </a:xfrm>
          <a:prstGeom prst="rect">
            <a:avLst/>
          </a:prstGeom>
        </p:spPr>
        <p:txBody>
          <a:bodyPr wrap="square">
            <a:spAutoFit/>
          </a:bodyPr>
          <a:lstStyle/>
          <a:p>
            <a:pPr lvl="1">
              <a:lnSpc>
                <a:spcPct val="115000"/>
              </a:lnSpc>
              <a:spcAft>
                <a:spcPts val="0"/>
              </a:spcAft>
            </a:pPr>
            <a:r>
              <a:rPr lang="en-GB" altLang="zh-CN" dirty="0">
                <a:solidFill>
                  <a:schemeClr val="bg1"/>
                </a:solidFill>
                <a:latin typeface="Calibri" panose="020F0502020204030204" pitchFamily="34" charset="0"/>
                <a:cs typeface="Calibri" panose="020F0502020204030204" pitchFamily="34" charset="0"/>
              </a:rPr>
              <a:t>Achievements:</a:t>
            </a:r>
          </a:p>
          <a:p>
            <a:pPr marL="742950" lvl="1" indent="-285750">
              <a:lnSpc>
                <a:spcPct val="115000"/>
              </a:lnSpc>
              <a:spcAft>
                <a:spcPts val="0"/>
              </a:spcAft>
              <a:buFont typeface="+mj-lt"/>
              <a:buAutoNum type="arabicPeriod"/>
            </a:pPr>
            <a:r>
              <a:rPr lang="en-GB" altLang="zh-CN" dirty="0">
                <a:solidFill>
                  <a:schemeClr val="bg1"/>
                </a:solidFill>
                <a:latin typeface="Calibri" panose="020F0502020204030204" pitchFamily="34" charset="0"/>
                <a:cs typeface="Calibri" panose="020F0502020204030204" pitchFamily="34" charset="0"/>
              </a:rPr>
              <a:t>Battery-powered and power plug are successful.</a:t>
            </a:r>
            <a:endParaRPr lang="zh-CN" altLang="zh-CN" dirty="0">
              <a:solidFill>
                <a:schemeClr val="bg1"/>
              </a:solidFill>
              <a:latin typeface="Calibri" panose="020F0502020204030204" pitchFamily="34" charset="0"/>
              <a:cs typeface="Calibri" panose="020F0502020204030204" pitchFamily="34" charset="0"/>
            </a:endParaRPr>
          </a:p>
          <a:p>
            <a:pPr marL="742950" lvl="1" indent="-285750">
              <a:lnSpc>
                <a:spcPct val="115000"/>
              </a:lnSpc>
              <a:spcAft>
                <a:spcPts val="0"/>
              </a:spcAft>
              <a:buFont typeface="+mj-lt"/>
              <a:buAutoNum type="arabicPeriod"/>
            </a:pPr>
            <a:r>
              <a:rPr lang="en-GB" altLang="zh-CN" dirty="0">
                <a:solidFill>
                  <a:schemeClr val="bg1"/>
                </a:solidFill>
                <a:latin typeface="Calibri" panose="020F0502020204030204" pitchFamily="34" charset="0"/>
                <a:cs typeface="Calibri" panose="020F0502020204030204" pitchFamily="34" charset="0"/>
              </a:rPr>
              <a:t>Leap Motion recognition successful.</a:t>
            </a:r>
            <a:endParaRPr lang="zh-CN" altLang="zh-CN" dirty="0">
              <a:solidFill>
                <a:schemeClr val="bg1"/>
              </a:solidFill>
              <a:latin typeface="Calibri" panose="020F0502020204030204" pitchFamily="34" charset="0"/>
              <a:cs typeface="Calibri" panose="020F0502020204030204" pitchFamily="34" charset="0"/>
            </a:endParaRPr>
          </a:p>
          <a:p>
            <a:pPr marL="742950" lvl="1" indent="-285750">
              <a:lnSpc>
                <a:spcPct val="115000"/>
              </a:lnSpc>
              <a:spcAft>
                <a:spcPts val="0"/>
              </a:spcAft>
              <a:buFont typeface="+mj-lt"/>
              <a:buAutoNum type="arabicPeriod"/>
            </a:pPr>
            <a:r>
              <a:rPr lang="en-GB" altLang="zh-CN" dirty="0">
                <a:solidFill>
                  <a:schemeClr val="bg1"/>
                </a:solidFill>
                <a:latin typeface="Calibri" panose="020F0502020204030204" pitchFamily="34" charset="0"/>
                <a:cs typeface="Calibri" panose="020F0502020204030204" pitchFamily="34" charset="0"/>
              </a:rPr>
              <a:t>Signal transmission successful.</a:t>
            </a:r>
            <a:endParaRPr lang="zh-CN" altLang="zh-CN" dirty="0">
              <a:solidFill>
                <a:schemeClr val="bg1"/>
              </a:solidFill>
              <a:latin typeface="Calibri" panose="020F0502020204030204" pitchFamily="34" charset="0"/>
              <a:cs typeface="Calibri" panose="020F0502020204030204" pitchFamily="34" charset="0"/>
            </a:endParaRPr>
          </a:p>
          <a:p>
            <a:pPr marL="742950" lvl="1" indent="-285750">
              <a:lnSpc>
                <a:spcPct val="115000"/>
              </a:lnSpc>
              <a:spcAft>
                <a:spcPts val="0"/>
              </a:spcAft>
              <a:buFont typeface="+mj-lt"/>
              <a:buAutoNum type="arabicPeriod"/>
            </a:pPr>
            <a:r>
              <a:rPr lang="en-GB" altLang="zh-CN" dirty="0">
                <a:solidFill>
                  <a:schemeClr val="bg1"/>
                </a:solidFill>
                <a:latin typeface="Calibri" panose="020F0502020204030204" pitchFamily="34" charset="0"/>
                <a:cs typeface="Calibri" panose="020F0502020204030204" pitchFamily="34" charset="0"/>
              </a:rPr>
              <a:t>SG90 servo motor is following the fingers to rotate properly.</a:t>
            </a:r>
            <a:endParaRPr lang="zh-CN" altLang="zh-CN" dirty="0">
              <a:solidFill>
                <a:schemeClr val="bg1"/>
              </a:solidFill>
              <a:latin typeface="Calibri" panose="020F0502020204030204" pitchFamily="34" charset="0"/>
              <a:cs typeface="Calibri" panose="020F0502020204030204" pitchFamily="34" charset="0"/>
            </a:endParaRPr>
          </a:p>
          <a:p>
            <a:pPr marL="742950" lvl="1" indent="-285750">
              <a:lnSpc>
                <a:spcPct val="115000"/>
              </a:lnSpc>
              <a:spcAft>
                <a:spcPts val="0"/>
              </a:spcAft>
              <a:buFont typeface="+mj-lt"/>
              <a:buAutoNum type="arabicPeriod"/>
            </a:pPr>
            <a:r>
              <a:rPr lang="en-GB" altLang="zh-CN" dirty="0">
                <a:solidFill>
                  <a:schemeClr val="bg1"/>
                </a:solidFill>
                <a:latin typeface="Calibri" panose="020F0502020204030204" pitchFamily="34" charset="0"/>
                <a:cs typeface="Calibri" panose="020F0502020204030204" pitchFamily="34" charset="0"/>
              </a:rPr>
              <a:t>Throttle joystick moved properly.</a:t>
            </a:r>
            <a:endParaRPr lang="zh-CN" altLang="zh-CN" dirty="0">
              <a:solidFill>
                <a:schemeClr val="bg1"/>
              </a:solidFill>
              <a:latin typeface="Calibri" panose="020F0502020204030204" pitchFamily="34" charset="0"/>
              <a:cs typeface="Calibri" panose="020F0502020204030204" pitchFamily="34" charset="0"/>
            </a:endParaRPr>
          </a:p>
          <a:p>
            <a:pPr marL="742950" lvl="1" indent="-285750">
              <a:lnSpc>
                <a:spcPct val="115000"/>
              </a:lnSpc>
              <a:spcAft>
                <a:spcPts val="0"/>
              </a:spcAft>
              <a:buFont typeface="+mj-lt"/>
              <a:buAutoNum type="arabicPeriod"/>
            </a:pPr>
            <a:r>
              <a:rPr lang="en-GB" altLang="zh-CN" dirty="0">
                <a:solidFill>
                  <a:schemeClr val="bg1"/>
                </a:solidFill>
                <a:latin typeface="Calibri" panose="020F0502020204030204" pitchFamily="34" charset="0"/>
                <a:cs typeface="Calibri" panose="020F0502020204030204" pitchFamily="34" charset="0"/>
              </a:rPr>
              <a:t>Quadcopter throttle control successfully.</a:t>
            </a:r>
            <a:endParaRPr lang="zh-CN" altLang="zh-CN" dirty="0">
              <a:solidFill>
                <a:schemeClr val="bg1"/>
              </a:solidFill>
              <a:latin typeface="Calibri" panose="020F0502020204030204" pitchFamily="34" charset="0"/>
              <a:cs typeface="Calibri" panose="020F0502020204030204" pitchFamily="34" charset="0"/>
            </a:endParaRPr>
          </a:p>
        </p:txBody>
      </p:sp>
      <p:pic>
        <p:nvPicPr>
          <p:cNvPr id="10" name="图片 9">
            <a:extLst>
              <a:ext uri="{FF2B5EF4-FFF2-40B4-BE49-F238E27FC236}">
                <a16:creationId xmlns:a16="http://schemas.microsoft.com/office/drawing/2014/main" id="{905BDEA0-7C19-4D84-BEE4-325E1CBBA3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0557" y="1543477"/>
            <a:ext cx="4749101" cy="2664130"/>
          </a:xfrm>
          <a:prstGeom prst="rect">
            <a:avLst/>
          </a:prstGeom>
        </p:spPr>
      </p:pic>
    </p:spTree>
    <p:extLst>
      <p:ext uri="{BB962C8B-B14F-4D97-AF65-F5344CB8AC3E}">
        <p14:creationId xmlns:p14="http://schemas.microsoft.com/office/powerpoint/2010/main" val="1044100438"/>
      </p:ext>
    </p:extLst>
  </p:cSld>
  <p:clrMapOvr>
    <a:masterClrMapping/>
  </p:clrMapOvr>
  <mc:AlternateContent xmlns:mc="http://schemas.openxmlformats.org/markup-compatibility/2006" xmlns:p14="http://schemas.microsoft.com/office/powerpoint/2010/main">
    <mc:Choice Requires="p14">
      <p:transition spd="med" p14:dur="700" advTm="2338">
        <p:fade/>
      </p:transition>
    </mc:Choice>
    <mc:Fallback xmlns="">
      <p:transition spd="med" advTm="2338">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400" dirty="0">
                <a:solidFill>
                  <a:schemeClr val="bg1">
                    <a:lumMod val="95000"/>
                  </a:schemeClr>
                </a:solidFill>
                <a:latin typeface="Calibri" panose="020F0502020204030204" pitchFamily="34" charset="0"/>
              </a:rPr>
              <a:t>Future work</a:t>
            </a:r>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dirty="0">
                <a:effectLst/>
                <a:latin typeface="Calibri" panose="020F0502020204030204" pitchFamily="34" charset="0"/>
              </a:rPr>
              <a:t>Conclusion</a:t>
            </a:r>
            <a:endParaRPr lang="en-US" altLang="ko-KR" sz="3600" b="0" dirty="0">
              <a:effectLst/>
              <a:latin typeface="Calibri" panose="020F0502020204030204" pitchFamily="34" charset="0"/>
            </a:endParaRPr>
          </a:p>
        </p:txBody>
      </p:sp>
      <p:sp>
        <p:nvSpPr>
          <p:cNvPr id="5" name="矩形 4">
            <a:extLst>
              <a:ext uri="{FF2B5EF4-FFF2-40B4-BE49-F238E27FC236}">
                <a16:creationId xmlns:a16="http://schemas.microsoft.com/office/drawing/2014/main" id="{9076F731-F299-4730-9104-F9A5F0EEB8DD}"/>
              </a:ext>
            </a:extLst>
          </p:cNvPr>
          <p:cNvSpPr/>
          <p:nvPr/>
        </p:nvSpPr>
        <p:spPr>
          <a:xfrm>
            <a:off x="1238334" y="1330618"/>
            <a:ext cx="9715332" cy="5147563"/>
          </a:xfrm>
          <a:prstGeom prst="rect">
            <a:avLst/>
          </a:prstGeom>
        </p:spPr>
        <p:txBody>
          <a:bodyPr wrap="square">
            <a:spAutoFit/>
          </a:bodyPr>
          <a:lstStyle/>
          <a:p>
            <a:pPr algn="just">
              <a:lnSpc>
                <a:spcPct val="115000"/>
              </a:lnSpc>
              <a:spcAft>
                <a:spcPts val="0"/>
              </a:spcAft>
            </a:pPr>
            <a:r>
              <a:rPr lang="en-GB" altLang="zh-CN" dirty="0">
                <a:solidFill>
                  <a:schemeClr val="bg1"/>
                </a:solidFill>
                <a:latin typeface="Calibri" panose="020F0502020204030204" pitchFamily="34" charset="0"/>
                <a:cs typeface="Calibri" panose="020F0502020204030204" pitchFamily="34" charset="0"/>
              </a:rPr>
              <a:t>Overall, all the objectives and tasks are achieved successfully. The throttle of the Quadcopter can be controlled by the Leap Motion gesture sensor properly. </a:t>
            </a:r>
          </a:p>
          <a:p>
            <a:pPr algn="just">
              <a:lnSpc>
                <a:spcPct val="115000"/>
              </a:lnSpc>
              <a:spcAft>
                <a:spcPts val="0"/>
              </a:spcAft>
            </a:pPr>
            <a:endParaRPr lang="en-GB" altLang="zh-CN" dirty="0">
              <a:solidFill>
                <a:schemeClr val="bg1"/>
              </a:solidFill>
              <a:latin typeface="Calibri" panose="020F0502020204030204" pitchFamily="34" charset="0"/>
              <a:cs typeface="Calibri" panose="020F0502020204030204" pitchFamily="34" charset="0"/>
            </a:endParaRPr>
          </a:p>
          <a:p>
            <a:pPr algn="just">
              <a:lnSpc>
                <a:spcPct val="115000"/>
              </a:lnSpc>
              <a:spcAft>
                <a:spcPts val="0"/>
              </a:spcAft>
            </a:pPr>
            <a:r>
              <a:rPr lang="en-GB" altLang="zh-CN" b="1" dirty="0">
                <a:solidFill>
                  <a:schemeClr val="bg1"/>
                </a:solidFill>
                <a:latin typeface="Calibri" panose="020F0502020204030204" pitchFamily="34" charset="0"/>
                <a:cs typeface="Calibri" panose="020F0502020204030204" pitchFamily="34" charset="0"/>
              </a:rPr>
              <a:t>Future work:</a:t>
            </a:r>
          </a:p>
          <a:p>
            <a:pPr marL="342900" indent="-342900" algn="just">
              <a:lnSpc>
                <a:spcPct val="115000"/>
              </a:lnSpc>
              <a:spcAft>
                <a:spcPts val="0"/>
              </a:spcAft>
              <a:buFont typeface="+mj-lt"/>
              <a:buAutoNum type="arabicPeriod"/>
            </a:pPr>
            <a:r>
              <a:rPr lang="en-GB" altLang="zh-CN" dirty="0">
                <a:solidFill>
                  <a:schemeClr val="bg1"/>
                </a:solidFill>
                <a:latin typeface="Calibri" panose="020F0502020204030204" pitchFamily="34" charset="0"/>
                <a:cs typeface="Calibri" panose="020F0502020204030204" pitchFamily="34" charset="0"/>
              </a:rPr>
              <a:t>It is necessary to 3D print the mechanical structure between the SG90 motor gear and the joystick of the handheld controller, the mechanical structure is convenient for subsequent upgrades. </a:t>
            </a:r>
            <a:endParaRPr lang="zh-CN" altLang="zh-CN" dirty="0">
              <a:solidFill>
                <a:schemeClr val="bg1"/>
              </a:solidFill>
              <a:latin typeface="Calibri" panose="020F0502020204030204" pitchFamily="34" charset="0"/>
              <a:cs typeface="Calibri" panose="020F0502020204030204" pitchFamily="34" charset="0"/>
            </a:endParaRPr>
          </a:p>
          <a:p>
            <a:pPr marL="342900" indent="-342900" algn="just">
              <a:lnSpc>
                <a:spcPct val="115000"/>
              </a:lnSpc>
              <a:spcAft>
                <a:spcPts val="0"/>
              </a:spcAft>
              <a:buFont typeface="+mj-lt"/>
              <a:buAutoNum type="arabicPeriod"/>
            </a:pPr>
            <a:r>
              <a:rPr lang="en-GB" altLang="zh-CN" dirty="0">
                <a:solidFill>
                  <a:schemeClr val="bg1"/>
                </a:solidFill>
                <a:latin typeface="Calibri" panose="020F0502020204030204" pitchFamily="34" charset="0"/>
                <a:cs typeface="Calibri" panose="020F0502020204030204" pitchFamily="34" charset="0"/>
              </a:rPr>
              <a:t>The other Leap motion and control system board is required to achieve the direction control of the Quadcopter.</a:t>
            </a:r>
            <a:endParaRPr lang="zh-CN" altLang="zh-CN" dirty="0">
              <a:solidFill>
                <a:schemeClr val="bg1"/>
              </a:solidFill>
              <a:latin typeface="Calibri" panose="020F0502020204030204" pitchFamily="34" charset="0"/>
              <a:cs typeface="Calibri" panose="020F0502020204030204" pitchFamily="34" charset="0"/>
            </a:endParaRPr>
          </a:p>
          <a:p>
            <a:pPr marL="342900" indent="-342900" algn="just">
              <a:lnSpc>
                <a:spcPct val="115000"/>
              </a:lnSpc>
              <a:spcAft>
                <a:spcPts val="0"/>
              </a:spcAft>
              <a:buFont typeface="+mj-lt"/>
              <a:buAutoNum type="arabicPeriod"/>
            </a:pPr>
            <a:r>
              <a:rPr lang="en-GB" altLang="zh-CN" dirty="0">
                <a:solidFill>
                  <a:schemeClr val="bg1"/>
                </a:solidFill>
                <a:latin typeface="Calibri" panose="020F0502020204030204" pitchFamily="34" charset="0"/>
                <a:cs typeface="Calibri" panose="020F0502020204030204" pitchFamily="34" charset="0"/>
              </a:rPr>
              <a:t>Communication codes between the Leap motion and Arduino also could be optimised and upgraded to increase the response speed of the gesture recognition.</a:t>
            </a:r>
          </a:p>
          <a:p>
            <a:pPr algn="just">
              <a:lnSpc>
                <a:spcPct val="115000"/>
              </a:lnSpc>
              <a:spcAft>
                <a:spcPts val="0"/>
              </a:spcAft>
            </a:pPr>
            <a:endParaRPr lang="zh-CN" altLang="zh-CN" dirty="0">
              <a:solidFill>
                <a:schemeClr val="bg1"/>
              </a:solidFill>
              <a:latin typeface="Calibri" panose="020F0502020204030204" pitchFamily="34" charset="0"/>
              <a:cs typeface="Calibri" panose="020F0502020204030204" pitchFamily="34" charset="0"/>
            </a:endParaRPr>
          </a:p>
          <a:p>
            <a:pPr algn="just">
              <a:lnSpc>
                <a:spcPct val="115000"/>
              </a:lnSpc>
              <a:spcAft>
                <a:spcPts val="0"/>
              </a:spcAft>
            </a:pPr>
            <a:r>
              <a:rPr lang="en-GB" altLang="zh-CN" dirty="0">
                <a:solidFill>
                  <a:schemeClr val="bg1"/>
                </a:solidFill>
                <a:latin typeface="Calibri" panose="020F0502020204030204" pitchFamily="34" charset="0"/>
                <a:cs typeface="Calibri" panose="020F0502020204030204" pitchFamily="34" charset="0"/>
              </a:rPr>
              <a:t>Due to the COVID-19 situation, lots of components cannot be delivered and the work which required laboratory cannot be finished, however, all important parts of the project have been completed successfully on time. </a:t>
            </a:r>
          </a:p>
          <a:p>
            <a:pPr algn="just">
              <a:lnSpc>
                <a:spcPct val="115000"/>
              </a:lnSpc>
              <a:spcAft>
                <a:spcPts val="0"/>
              </a:spcAft>
            </a:pPr>
            <a:endParaRPr lang="zh-CN" altLang="zh-CN" dirty="0">
              <a:solidFill>
                <a:schemeClr val="bg1"/>
              </a:solidFill>
              <a:latin typeface="Calibri" panose="020F0502020204030204" pitchFamily="34" charset="0"/>
              <a:cs typeface="Calibri" panose="020F0502020204030204" pitchFamily="34" charset="0"/>
            </a:endParaRPr>
          </a:p>
          <a:p>
            <a:r>
              <a:rPr lang="en-GB" altLang="zh-CN" dirty="0">
                <a:solidFill>
                  <a:schemeClr val="bg1"/>
                </a:solidFill>
                <a:latin typeface="Calibri" panose="020F0502020204030204" pitchFamily="34" charset="0"/>
                <a:cs typeface="Calibri" panose="020F0502020204030204" pitchFamily="34" charset="0"/>
              </a:rPr>
              <a:t>With sufficient conditions, the further work could be achieved easily.</a:t>
            </a:r>
            <a:endParaRPr lang="zh-CN" altLang="en-US"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92273284"/>
      </p:ext>
    </p:extLst>
  </p:cSld>
  <p:clrMapOvr>
    <a:masterClrMapping/>
  </p:clrMapOvr>
  <mc:AlternateContent xmlns:mc="http://schemas.openxmlformats.org/markup-compatibility/2006" xmlns:p14="http://schemas.microsoft.com/office/powerpoint/2010/main">
    <mc:Choice Requires="p14">
      <p:transition spd="med" p14:dur="700" advTm="216">
        <p:fade/>
      </p:transition>
    </mc:Choice>
    <mc:Fallback xmlns="">
      <p:transition spd="med" advTm="216">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15640" y="3002280"/>
            <a:ext cx="5760720" cy="1078230"/>
          </a:xfrm>
          <a:prstGeom prst="rect">
            <a:avLst/>
          </a:prstGeom>
          <a:gradFill flip="none" rotWithShape="1">
            <a:gsLst>
              <a:gs pos="0">
                <a:srgbClr val="7B5A85"/>
              </a:gs>
              <a:gs pos="100000">
                <a:srgbClr val="C35954"/>
              </a:gs>
            </a:gsLst>
            <a:lin ang="0" scaled="1"/>
            <a:tileRect/>
          </a:gradFill>
          <a:ln>
            <a:noFill/>
          </a:ln>
          <a:effectLst>
            <a:outerShdw blurRad="88900" dist="88900" dir="5400000" sx="99000" sy="99000" algn="t"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Rectangle 3"/>
          <p:cNvSpPr txBox="1">
            <a:spLocks noChangeArrowheads="1"/>
          </p:cNvSpPr>
          <p:nvPr/>
        </p:nvSpPr>
        <p:spPr bwMode="auto">
          <a:xfrm>
            <a:off x="3586153" y="3104744"/>
            <a:ext cx="5019696"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dist" latinLnBrk="0"/>
            <a:r>
              <a:rPr lang="en-US" altLang="ko-KR" sz="3600" dirty="0">
                <a:effectLst/>
                <a:latin typeface="Calibri" panose="020F0502020204030204" pitchFamily="34" charset="0"/>
              </a:rPr>
              <a:t>THANK YOU</a:t>
            </a:r>
          </a:p>
        </p:txBody>
      </p:sp>
      <p:cxnSp>
        <p:nvCxnSpPr>
          <p:cNvPr id="8" name="Straight Connector 7"/>
          <p:cNvCxnSpPr/>
          <p:nvPr/>
        </p:nvCxnSpPr>
        <p:spPr>
          <a:xfrm>
            <a:off x="3586152" y="3670409"/>
            <a:ext cx="5019697"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1197983"/>
      </p:ext>
    </p:extLst>
  </p:cSld>
  <p:clrMapOvr>
    <a:masterClrMapping/>
  </p:clrMapOvr>
  <mc:AlternateContent xmlns:mc="http://schemas.openxmlformats.org/markup-compatibility/2006" xmlns:p14="http://schemas.microsoft.com/office/powerpoint/2010/main">
    <mc:Choice Requires="p14">
      <p:transition spd="med" p14:dur="700" advTm="785">
        <p:fade/>
      </p:transition>
    </mc:Choice>
    <mc:Fallback xmlns="">
      <p:transition spd="med" advTm="785">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3"/>
          <p:cNvSpPr txBox="1">
            <a:spLocks noChangeArrowheads="1"/>
          </p:cNvSpPr>
          <p:nvPr/>
        </p:nvSpPr>
        <p:spPr bwMode="auto">
          <a:xfrm>
            <a:off x="2136774" y="3229184"/>
            <a:ext cx="4406900" cy="463846"/>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2400" dirty="0">
                <a:effectLst/>
                <a:latin typeface="Calibri" panose="020F0502020204030204" pitchFamily="34" charset="0"/>
              </a:rPr>
              <a:t>01. I</a:t>
            </a:r>
            <a:r>
              <a:rPr lang="en-US" altLang="zh-CN" sz="2400" dirty="0">
                <a:effectLst/>
                <a:latin typeface="Calibri" panose="020F0502020204030204" pitchFamily="34" charset="0"/>
              </a:rPr>
              <a:t>ntroduction</a:t>
            </a:r>
            <a:endParaRPr lang="en-US" altLang="ko-KR" sz="2400" dirty="0">
              <a:effectLst/>
              <a:latin typeface="Calibri" panose="020F0502020204030204" pitchFamily="34" charset="0"/>
            </a:endParaRPr>
          </a:p>
        </p:txBody>
      </p:sp>
      <p:sp>
        <p:nvSpPr>
          <p:cNvPr id="13" name="Rectangle 3"/>
          <p:cNvSpPr txBox="1">
            <a:spLocks noChangeArrowheads="1"/>
          </p:cNvSpPr>
          <p:nvPr/>
        </p:nvSpPr>
        <p:spPr bwMode="auto">
          <a:xfrm>
            <a:off x="2616199" y="3673684"/>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a:t>
            </a:r>
            <a:r>
              <a:rPr lang="en-US" altLang="ko-KR" sz="1400" b="0" dirty="0">
                <a:solidFill>
                  <a:schemeClr val="bg1">
                    <a:lumMod val="95000"/>
                  </a:schemeClr>
                </a:solidFill>
                <a:effectLst/>
                <a:latin typeface="Calibri" panose="020F0502020204030204" pitchFamily="34" charset="0"/>
              </a:rPr>
              <a:t> </a:t>
            </a:r>
            <a:r>
              <a:rPr lang="en-US" altLang="ko-KR" sz="1800" b="0" dirty="0">
                <a:solidFill>
                  <a:schemeClr val="bg1">
                    <a:lumMod val="95000"/>
                  </a:schemeClr>
                </a:solidFill>
                <a:effectLst/>
                <a:latin typeface="Calibri" panose="020F0502020204030204" pitchFamily="34" charset="0"/>
              </a:rPr>
              <a:t>Introduction of the project</a:t>
            </a:r>
            <a:endParaRPr lang="en-US" altLang="ko-KR" sz="1400" b="0" dirty="0">
              <a:solidFill>
                <a:schemeClr val="bg1">
                  <a:lumMod val="95000"/>
                </a:schemeClr>
              </a:solidFill>
              <a:effectLst/>
              <a:latin typeface="Calibri" panose="020F0502020204030204" pitchFamily="34" charset="0"/>
            </a:endParaRPr>
          </a:p>
        </p:txBody>
      </p:sp>
      <p:sp>
        <p:nvSpPr>
          <p:cNvPr id="14" name="Rectangle 3"/>
          <p:cNvSpPr txBox="1">
            <a:spLocks noChangeArrowheads="1"/>
          </p:cNvSpPr>
          <p:nvPr/>
        </p:nvSpPr>
        <p:spPr bwMode="auto">
          <a:xfrm>
            <a:off x="2616198" y="4292019"/>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 Gesture recognition (Leap  Motion)</a:t>
            </a:r>
          </a:p>
        </p:txBody>
      </p:sp>
      <p:sp>
        <p:nvSpPr>
          <p:cNvPr id="15" name="Rectangle 3"/>
          <p:cNvSpPr txBox="1">
            <a:spLocks noChangeArrowheads="1"/>
          </p:cNvSpPr>
          <p:nvPr/>
        </p:nvSpPr>
        <p:spPr bwMode="auto">
          <a:xfrm>
            <a:off x="2629900" y="4626450"/>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 Quadcopter</a:t>
            </a:r>
          </a:p>
        </p:txBody>
      </p:sp>
      <p:sp>
        <p:nvSpPr>
          <p:cNvPr id="16" name="Rectangle 3"/>
          <p:cNvSpPr txBox="1">
            <a:spLocks noChangeArrowheads="1"/>
          </p:cNvSpPr>
          <p:nvPr/>
        </p:nvSpPr>
        <p:spPr bwMode="auto">
          <a:xfrm>
            <a:off x="6571077" y="3229184"/>
            <a:ext cx="4406900" cy="463846"/>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2400" dirty="0">
                <a:effectLst/>
                <a:latin typeface="Calibri" panose="020F0502020204030204" pitchFamily="34" charset="0"/>
              </a:rPr>
              <a:t>03. Project implementation</a:t>
            </a:r>
          </a:p>
        </p:txBody>
      </p:sp>
      <p:sp>
        <p:nvSpPr>
          <p:cNvPr id="17" name="Rectangle 3"/>
          <p:cNvSpPr txBox="1">
            <a:spLocks noChangeArrowheads="1"/>
          </p:cNvSpPr>
          <p:nvPr/>
        </p:nvSpPr>
        <p:spPr bwMode="auto">
          <a:xfrm>
            <a:off x="7035799" y="3850276"/>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 Hardware design</a:t>
            </a:r>
          </a:p>
        </p:txBody>
      </p:sp>
      <p:sp>
        <p:nvSpPr>
          <p:cNvPr id="18" name="Rectangle 3"/>
          <p:cNvSpPr txBox="1">
            <a:spLocks noChangeArrowheads="1"/>
          </p:cNvSpPr>
          <p:nvPr/>
        </p:nvSpPr>
        <p:spPr bwMode="auto">
          <a:xfrm>
            <a:off x="7035799" y="4315213"/>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 Software design</a:t>
            </a:r>
          </a:p>
        </p:txBody>
      </p:sp>
      <p:sp>
        <p:nvSpPr>
          <p:cNvPr id="20" name="Rectangle 3"/>
          <p:cNvSpPr txBox="1">
            <a:spLocks noChangeArrowheads="1"/>
          </p:cNvSpPr>
          <p:nvPr/>
        </p:nvSpPr>
        <p:spPr bwMode="auto">
          <a:xfrm>
            <a:off x="2136774" y="4921854"/>
            <a:ext cx="4406900" cy="463846"/>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2400" dirty="0">
                <a:effectLst/>
                <a:latin typeface="Calibri" panose="020F0502020204030204" pitchFamily="34" charset="0"/>
              </a:rPr>
              <a:t>02. Project Design concepts</a:t>
            </a:r>
          </a:p>
        </p:txBody>
      </p:sp>
      <p:sp>
        <p:nvSpPr>
          <p:cNvPr id="22" name="Rectangle 3"/>
          <p:cNvSpPr txBox="1">
            <a:spLocks noChangeArrowheads="1"/>
          </p:cNvSpPr>
          <p:nvPr/>
        </p:nvSpPr>
        <p:spPr bwMode="auto">
          <a:xfrm>
            <a:off x="2608394" y="5656657"/>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 Project concept analysis</a:t>
            </a:r>
          </a:p>
        </p:txBody>
      </p:sp>
      <p:sp>
        <p:nvSpPr>
          <p:cNvPr id="24" name="Rectangle 3"/>
          <p:cNvSpPr txBox="1">
            <a:spLocks noChangeArrowheads="1"/>
          </p:cNvSpPr>
          <p:nvPr/>
        </p:nvSpPr>
        <p:spPr bwMode="auto">
          <a:xfrm>
            <a:off x="6571077" y="4915184"/>
            <a:ext cx="4406900" cy="463846"/>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2400" dirty="0">
                <a:effectLst/>
                <a:latin typeface="Calibri" panose="020F0502020204030204" pitchFamily="34" charset="0"/>
              </a:rPr>
              <a:t>04. P</a:t>
            </a:r>
            <a:r>
              <a:rPr lang="en-US" altLang="zh-CN" sz="2400" dirty="0">
                <a:effectLst/>
                <a:latin typeface="Calibri" panose="020F0502020204030204" pitchFamily="34" charset="0"/>
              </a:rPr>
              <a:t>roject </a:t>
            </a:r>
            <a:r>
              <a:rPr lang="en-US" altLang="ko-KR" sz="2400" dirty="0">
                <a:effectLst/>
                <a:latin typeface="Calibri" panose="020F0502020204030204" pitchFamily="34" charset="0"/>
              </a:rPr>
              <a:t>Conclusion</a:t>
            </a:r>
          </a:p>
        </p:txBody>
      </p:sp>
      <p:sp>
        <p:nvSpPr>
          <p:cNvPr id="26" name="Rectangle 3"/>
          <p:cNvSpPr txBox="1">
            <a:spLocks noChangeArrowheads="1"/>
          </p:cNvSpPr>
          <p:nvPr/>
        </p:nvSpPr>
        <p:spPr bwMode="auto">
          <a:xfrm>
            <a:off x="6995743" y="5342878"/>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 System evaluation</a:t>
            </a:r>
          </a:p>
        </p:txBody>
      </p:sp>
      <p:sp>
        <p:nvSpPr>
          <p:cNvPr id="27" name="Rectangle 3"/>
          <p:cNvSpPr txBox="1">
            <a:spLocks noChangeArrowheads="1"/>
          </p:cNvSpPr>
          <p:nvPr/>
        </p:nvSpPr>
        <p:spPr bwMode="auto">
          <a:xfrm>
            <a:off x="6995743" y="5656657"/>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 Future work</a:t>
            </a:r>
          </a:p>
        </p:txBody>
      </p:sp>
      <p:sp>
        <p:nvSpPr>
          <p:cNvPr id="2" name="Rectangle 1"/>
          <p:cNvSpPr/>
          <p:nvPr/>
        </p:nvSpPr>
        <p:spPr>
          <a:xfrm>
            <a:off x="4303291" y="1540525"/>
            <a:ext cx="3585411" cy="884516"/>
          </a:xfrm>
          <a:prstGeom prst="rect">
            <a:avLst/>
          </a:prstGeom>
          <a:gradFill flip="none" rotWithShape="1">
            <a:gsLst>
              <a:gs pos="0">
                <a:srgbClr val="7B5A85"/>
              </a:gs>
              <a:gs pos="100000">
                <a:srgbClr val="C35954"/>
              </a:gs>
            </a:gsLst>
            <a:lin ang="0" scaled="1"/>
            <a:tileRect/>
          </a:gradFill>
          <a:ln>
            <a:noFill/>
          </a:ln>
          <a:effectLst>
            <a:outerShdw blurRad="88900" dist="88900" dir="5400000" sx="99000" sy="99000" algn="t"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Rectangle 3"/>
          <p:cNvSpPr txBox="1">
            <a:spLocks noChangeArrowheads="1"/>
          </p:cNvSpPr>
          <p:nvPr/>
        </p:nvSpPr>
        <p:spPr bwMode="auto">
          <a:xfrm>
            <a:off x="3859621" y="1632699"/>
            <a:ext cx="4472753" cy="586957"/>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200" dirty="0">
                <a:effectLst/>
                <a:latin typeface="Calibri" panose="020F0502020204030204" pitchFamily="34" charset="0"/>
              </a:rPr>
              <a:t>Contents</a:t>
            </a:r>
          </a:p>
        </p:txBody>
      </p:sp>
      <p:sp>
        <p:nvSpPr>
          <p:cNvPr id="29" name="Rectangle 3">
            <a:extLst>
              <a:ext uri="{FF2B5EF4-FFF2-40B4-BE49-F238E27FC236}">
                <a16:creationId xmlns:a16="http://schemas.microsoft.com/office/drawing/2014/main" id="{45B7F137-390D-42DB-BE98-7A75D1985F31}"/>
              </a:ext>
            </a:extLst>
          </p:cNvPr>
          <p:cNvSpPr txBox="1">
            <a:spLocks noChangeArrowheads="1"/>
          </p:cNvSpPr>
          <p:nvPr/>
        </p:nvSpPr>
        <p:spPr bwMode="auto">
          <a:xfrm>
            <a:off x="2608394" y="5346699"/>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 Design concepts </a:t>
            </a:r>
          </a:p>
        </p:txBody>
      </p:sp>
      <p:sp>
        <p:nvSpPr>
          <p:cNvPr id="31" name="Rectangle 3">
            <a:extLst>
              <a:ext uri="{FF2B5EF4-FFF2-40B4-BE49-F238E27FC236}">
                <a16:creationId xmlns:a16="http://schemas.microsoft.com/office/drawing/2014/main" id="{FA638F1A-4F5E-4A5B-99CB-03618C36FC96}"/>
              </a:ext>
            </a:extLst>
          </p:cNvPr>
          <p:cNvSpPr txBox="1">
            <a:spLocks noChangeArrowheads="1"/>
          </p:cNvSpPr>
          <p:nvPr/>
        </p:nvSpPr>
        <p:spPr bwMode="auto">
          <a:xfrm>
            <a:off x="2616198" y="3996615"/>
            <a:ext cx="3927476" cy="37151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b="0" dirty="0">
                <a:solidFill>
                  <a:schemeClr val="bg1">
                    <a:lumMod val="95000"/>
                  </a:schemeClr>
                </a:solidFill>
                <a:effectLst/>
                <a:latin typeface="Calibri" panose="020F0502020204030204" pitchFamily="34" charset="0"/>
              </a:rPr>
              <a:t>- Aims and objectives</a:t>
            </a:r>
          </a:p>
        </p:txBody>
      </p:sp>
    </p:spTree>
    <p:extLst>
      <p:ext uri="{BB962C8B-B14F-4D97-AF65-F5344CB8AC3E}">
        <p14:creationId xmlns:p14="http://schemas.microsoft.com/office/powerpoint/2010/main" val="2172588965"/>
      </p:ext>
    </p:extLst>
  </p:cSld>
  <p:clrMapOvr>
    <a:masterClrMapping/>
  </p:clrMapOvr>
  <mc:AlternateContent xmlns:mc="http://schemas.openxmlformats.org/markup-compatibility/2006" xmlns:p14="http://schemas.microsoft.com/office/powerpoint/2010/main">
    <mc:Choice Requires="p14">
      <p:transition spd="med" p14:dur="700" advTm="16032">
        <p:fade/>
      </p:transition>
    </mc:Choice>
    <mc:Fallback xmlns="">
      <p:transition spd="med" advTm="16032">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24271" t="5185" r="24271" b="5185"/>
          <a:stretch/>
        </p:blipFill>
        <p:spPr>
          <a:xfrm>
            <a:off x="1060414" y="1151947"/>
            <a:ext cx="4648200" cy="4554106"/>
          </a:xfrm>
          <a:prstGeom prst="rect">
            <a:avLst/>
          </a:prstGeom>
        </p:spPr>
      </p:pic>
      <p:sp>
        <p:nvSpPr>
          <p:cNvPr id="16" name="Rectangle 3"/>
          <p:cNvSpPr txBox="1">
            <a:spLocks noChangeArrowheads="1"/>
          </p:cNvSpPr>
          <p:nvPr/>
        </p:nvSpPr>
        <p:spPr bwMode="auto">
          <a:xfrm>
            <a:off x="2387599" y="2913212"/>
            <a:ext cx="2041787" cy="956288"/>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dist" latinLnBrk="0"/>
            <a:r>
              <a:rPr lang="en-US" altLang="ko-KR" sz="2800" dirty="0">
                <a:effectLst/>
                <a:latin typeface="Calibri" panose="020F0502020204030204" pitchFamily="34" charset="0"/>
              </a:rPr>
              <a:t>PROJECT Introduction</a:t>
            </a:r>
          </a:p>
        </p:txBody>
      </p:sp>
      <p:sp>
        <p:nvSpPr>
          <p:cNvPr id="18" name="Rectangle 3"/>
          <p:cNvSpPr txBox="1">
            <a:spLocks noChangeArrowheads="1"/>
          </p:cNvSpPr>
          <p:nvPr/>
        </p:nvSpPr>
        <p:spPr bwMode="auto">
          <a:xfrm>
            <a:off x="5708614" y="841496"/>
            <a:ext cx="5439066" cy="2587504"/>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a:r>
              <a:rPr lang="en-GB" altLang="zh-CN" sz="1800" b="0" dirty="0">
                <a:effectLst/>
                <a:latin typeface="Calibri" panose="020F0502020204030204" pitchFamily="34" charset="0"/>
                <a:ea typeface="Verdana" panose="020B0604030504040204" pitchFamily="34" charset="0"/>
                <a:cs typeface="Calibri" panose="020F0502020204030204" pitchFamily="34" charset="0"/>
              </a:rPr>
              <a:t>The quadcopter, or drone, is generally controlled by a handheld remote controller which could be a challenge for beginners or those with limited mobility, or mobility issues. Research has shown that most of the beginners do not have enough knowledge about the fly modes of a copter (Throttle, pitch, yaw, roll).</a:t>
            </a:r>
            <a:r>
              <a:rPr lang="zh-CN" altLang="zh-CN" sz="1800" b="0" dirty="0">
                <a:effectLst/>
                <a:latin typeface="Calibri" panose="020F0502020204030204" pitchFamily="34" charset="0"/>
                <a:cs typeface="Calibri" panose="020F0502020204030204" pitchFamily="34" charset="0"/>
              </a:rPr>
              <a:t> </a:t>
            </a:r>
            <a:r>
              <a:rPr lang="en-GB" altLang="zh-CN" sz="1800" b="0" dirty="0">
                <a:effectLst/>
                <a:latin typeface="Calibri" panose="020F0502020204030204" pitchFamily="34" charset="0"/>
                <a:ea typeface="Verdana" panose="020B0604030504040204" pitchFamily="34" charset="0"/>
                <a:cs typeface="Calibri" panose="020F0502020204030204" pitchFamily="34" charset="0"/>
              </a:rPr>
              <a:t> </a:t>
            </a:r>
          </a:p>
          <a:p>
            <a:pPr algn="l"/>
            <a:r>
              <a:rPr lang="en-GB" altLang="zh-CN" sz="1800" b="0" dirty="0">
                <a:effectLst/>
                <a:latin typeface="Calibri" panose="020F0502020204030204" pitchFamily="34" charset="0"/>
                <a:cs typeface="Calibri" panose="020F0502020204030204" pitchFamily="34" charset="0"/>
              </a:rPr>
              <a:t>This project aims to remotely control a Quadcopter by using a system based on gesture recognition to bring a fresh and easy control concept for users. </a:t>
            </a:r>
            <a:endParaRPr lang="zh-CN" altLang="zh-CN" sz="1800" b="0" dirty="0">
              <a:effectLst/>
              <a:latin typeface="Calibri" panose="020F0502020204030204" pitchFamily="34" charset="0"/>
              <a:cs typeface="Calibri" panose="020F0502020204030204" pitchFamily="34" charset="0"/>
            </a:endParaRPr>
          </a:p>
        </p:txBody>
      </p:sp>
      <p:sp>
        <p:nvSpPr>
          <p:cNvPr id="20" name="Rectangle 3"/>
          <p:cNvSpPr txBox="1">
            <a:spLocks noChangeArrowheads="1"/>
          </p:cNvSpPr>
          <p:nvPr/>
        </p:nvSpPr>
        <p:spPr bwMode="auto">
          <a:xfrm>
            <a:off x="5708614" y="3500666"/>
            <a:ext cx="5506106" cy="2310505"/>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just"/>
            <a:r>
              <a:rPr lang="en-GB" altLang="zh-CN" sz="1800" b="0" dirty="0">
                <a:effectLst/>
                <a:latin typeface="Calibri" panose="020F0502020204030204" pitchFamily="34" charset="0"/>
                <a:cs typeface="Calibri" panose="020F0502020204030204" pitchFamily="34" charset="0"/>
              </a:rPr>
              <a:t>A hand gesture sensor called Leap-Motion would be used as a control component, users could control the quadcopter easily by wave their hands, the height of the left hand determines the flying height, and the plane position of the right hand determines the flying direction. The signal generated by the gesture sensor would be sent to a microcontroller which is able to control the mechanical components which are fixed on the original handheld controller.</a:t>
            </a:r>
            <a:endParaRPr lang="zh-CN" altLang="zh-CN" sz="1800" b="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81000106"/>
      </p:ext>
    </p:extLst>
  </p:cSld>
  <p:clrMapOvr>
    <a:masterClrMapping/>
  </p:clrMapOvr>
  <mc:AlternateContent xmlns:mc="http://schemas.openxmlformats.org/markup-compatibility/2006" xmlns:p14="http://schemas.microsoft.com/office/powerpoint/2010/main">
    <mc:Choice Requires="p14">
      <p:transition spd="med" p14:dur="700" advTm="54254">
        <p:fade/>
      </p:transition>
    </mc:Choice>
    <mc:Fallback xmlns="">
      <p:transition spd="med" advTm="54254">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1500781" y="1492461"/>
            <a:ext cx="5223325"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Rectangle 3"/>
          <p:cNvSpPr txBox="1">
            <a:spLocks noChangeArrowheads="1"/>
          </p:cNvSpPr>
          <p:nvPr/>
        </p:nvSpPr>
        <p:spPr bwMode="auto">
          <a:xfrm>
            <a:off x="4182360" y="1713769"/>
            <a:ext cx="7313719" cy="2002729"/>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dirty="0">
                <a:solidFill>
                  <a:schemeClr val="bg1">
                    <a:lumMod val="95000"/>
                  </a:schemeClr>
                </a:solidFill>
                <a:effectLst/>
                <a:latin typeface="Calibri" panose="020F0502020204030204" pitchFamily="34" charset="0"/>
              </a:rPr>
              <a:t>Aims:</a:t>
            </a:r>
          </a:p>
          <a:p>
            <a:pPr marL="342900" indent="-342900" algn="l" latinLnBrk="0">
              <a:buFont typeface="+mj-lt"/>
              <a:buAutoNum type="arabicPeriod"/>
            </a:pPr>
            <a:r>
              <a:rPr lang="en-US" altLang="ko-KR" sz="1800" b="0" dirty="0">
                <a:solidFill>
                  <a:schemeClr val="bg1">
                    <a:lumMod val="95000"/>
                  </a:schemeClr>
                </a:solidFill>
                <a:effectLst/>
                <a:latin typeface="Calibri" panose="020F0502020204030204" pitchFamily="34" charset="0"/>
              </a:rPr>
              <a:t>This project aims to offer a human interface  based on gesture recognition instead of the traditional </a:t>
            </a:r>
            <a:r>
              <a:rPr lang="en-US" altLang="zh-CN" sz="1800" b="0" dirty="0">
                <a:solidFill>
                  <a:schemeClr val="bg1">
                    <a:lumMod val="95000"/>
                  </a:schemeClr>
                </a:solidFill>
                <a:effectLst/>
                <a:latin typeface="Calibri" panose="020F0502020204030204" pitchFamily="34" charset="0"/>
              </a:rPr>
              <a:t>handheld</a:t>
            </a:r>
            <a:r>
              <a:rPr lang="en-US" altLang="ko-KR" sz="1800" b="0" dirty="0">
                <a:solidFill>
                  <a:schemeClr val="bg1">
                    <a:lumMod val="95000"/>
                  </a:schemeClr>
                </a:solidFill>
                <a:effectLst/>
                <a:latin typeface="Calibri" panose="020F0502020204030204" pitchFamily="34" charset="0"/>
              </a:rPr>
              <a:t> controller. </a:t>
            </a:r>
          </a:p>
          <a:p>
            <a:pPr marL="342900" indent="-342900" algn="l" latinLnBrk="0">
              <a:buFont typeface="+mj-lt"/>
              <a:buAutoNum type="arabicPeriod"/>
            </a:pPr>
            <a:r>
              <a:rPr lang="en-GB" altLang="zh-CN" sz="1800" b="0" dirty="0">
                <a:effectLst/>
                <a:latin typeface="Calibri" panose="020F0502020204030204" pitchFamily="34" charset="0"/>
                <a:cs typeface="Calibri" panose="020F0502020204030204" pitchFamily="34" charset="0"/>
              </a:rPr>
              <a:t>The traditional handheld controller should be modified and combined with the gesture recognition sensor system, the gesture sensor should be able to control the quadcopter to fly. </a:t>
            </a:r>
            <a:endParaRPr lang="zh-CN" altLang="zh-CN" sz="1800" b="0" dirty="0">
              <a:effectLst/>
              <a:latin typeface="Calibri" panose="020F0502020204030204" pitchFamily="34" charset="0"/>
              <a:cs typeface="Calibri" panose="020F0502020204030204" pitchFamily="34" charset="0"/>
            </a:endParaRPr>
          </a:p>
          <a:p>
            <a:pPr algn="l" latinLnBrk="0"/>
            <a:endParaRPr lang="en-US" altLang="ko-KR" sz="1600" b="0" dirty="0">
              <a:solidFill>
                <a:schemeClr val="bg1">
                  <a:lumMod val="95000"/>
                </a:schemeClr>
              </a:solidFill>
              <a:effectLst/>
              <a:latin typeface="Calibri" panose="020F0502020204030204" pitchFamily="34" charset="0"/>
            </a:endParaRPr>
          </a:p>
        </p:txBody>
      </p:sp>
      <p:sp>
        <p:nvSpPr>
          <p:cNvPr id="13" name="Rectangle 1">
            <a:extLst>
              <a:ext uri="{FF2B5EF4-FFF2-40B4-BE49-F238E27FC236}">
                <a16:creationId xmlns:a16="http://schemas.microsoft.com/office/drawing/2014/main" id="{924D947F-6D57-471F-8003-7A44B10FF00D}"/>
              </a:ext>
            </a:extLst>
          </p:cNvPr>
          <p:cNvSpPr/>
          <p:nvPr/>
        </p:nvSpPr>
        <p:spPr>
          <a:xfrm>
            <a:off x="1886477" y="568474"/>
            <a:ext cx="4591766" cy="803703"/>
          </a:xfrm>
          <a:prstGeom prst="rect">
            <a:avLst/>
          </a:prstGeom>
          <a:gradFill flip="none" rotWithShape="1">
            <a:gsLst>
              <a:gs pos="0">
                <a:srgbClr val="7B5A85"/>
              </a:gs>
              <a:gs pos="100000">
                <a:srgbClr val="C35954"/>
              </a:gs>
            </a:gsLst>
            <a:lin ang="0" scaled="1"/>
            <a:tileRect/>
          </a:gradFill>
          <a:ln>
            <a:noFill/>
          </a:ln>
          <a:effectLst>
            <a:outerShdw blurRad="88900" dist="88900" dir="5400000" sx="99000" sy="99000" algn="t"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Rectangle 3"/>
          <p:cNvSpPr txBox="1">
            <a:spLocks noChangeArrowheads="1"/>
          </p:cNvSpPr>
          <p:nvPr/>
        </p:nvSpPr>
        <p:spPr bwMode="auto">
          <a:xfrm>
            <a:off x="2409463" y="676846"/>
            <a:ext cx="3686537" cy="586957"/>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3200" dirty="0">
                <a:effectLst/>
                <a:latin typeface="Calibri" panose="020F0502020204030204" pitchFamily="34" charset="0"/>
              </a:rPr>
              <a:t>Aim</a:t>
            </a:r>
            <a:r>
              <a:rPr lang="en-US" altLang="zh-CN" sz="3200" dirty="0">
                <a:effectLst/>
                <a:latin typeface="Calibri" panose="020F0502020204030204" pitchFamily="34" charset="0"/>
              </a:rPr>
              <a:t>s</a:t>
            </a:r>
            <a:r>
              <a:rPr lang="en-US" altLang="ko-KR" sz="3200" dirty="0">
                <a:effectLst/>
                <a:latin typeface="Calibri" panose="020F0502020204030204" pitchFamily="34" charset="0"/>
              </a:rPr>
              <a:t> and Objectives</a:t>
            </a:r>
          </a:p>
        </p:txBody>
      </p:sp>
      <p:sp>
        <p:nvSpPr>
          <p:cNvPr id="15" name="Rectangle 3">
            <a:extLst>
              <a:ext uri="{FF2B5EF4-FFF2-40B4-BE49-F238E27FC236}">
                <a16:creationId xmlns:a16="http://schemas.microsoft.com/office/drawing/2014/main" id="{2E604C66-2D42-4666-8D11-F7CC0897A799}"/>
              </a:ext>
            </a:extLst>
          </p:cNvPr>
          <p:cNvSpPr txBox="1">
            <a:spLocks noChangeArrowheads="1"/>
          </p:cNvSpPr>
          <p:nvPr/>
        </p:nvSpPr>
        <p:spPr bwMode="auto">
          <a:xfrm>
            <a:off x="4182360" y="3429000"/>
            <a:ext cx="6716701" cy="314150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l" latinLnBrk="0"/>
            <a:r>
              <a:rPr lang="en-US" altLang="ko-KR" sz="1800" dirty="0">
                <a:solidFill>
                  <a:schemeClr val="bg1">
                    <a:lumMod val="95000"/>
                  </a:schemeClr>
                </a:solidFill>
                <a:effectLst/>
                <a:latin typeface="Calibri" panose="020F0502020204030204" pitchFamily="34" charset="0"/>
              </a:rPr>
              <a:t>Objectives:</a:t>
            </a:r>
          </a:p>
          <a:p>
            <a:pPr marL="342900" indent="-342900" algn="l" latinLnBrk="0">
              <a:buFont typeface="+mj-lt"/>
              <a:buAutoNum type="arabicPeriod"/>
            </a:pPr>
            <a:r>
              <a:rPr lang="en-US" altLang="ko-KR" sz="1800" b="0" dirty="0">
                <a:solidFill>
                  <a:schemeClr val="bg1">
                    <a:lumMod val="95000"/>
                  </a:schemeClr>
                </a:solidFill>
                <a:effectLst/>
                <a:latin typeface="Calibri" panose="020F0502020204030204" pitchFamily="34" charset="0"/>
              </a:rPr>
              <a:t>Understand and become familiar with microcontroller and its General-purpose Input / Output (GPIO) pins.</a:t>
            </a:r>
          </a:p>
          <a:p>
            <a:pPr marL="342900" indent="-342900" algn="l" latinLnBrk="0">
              <a:buFont typeface="+mj-lt"/>
              <a:buAutoNum type="arabicPeriod"/>
            </a:pPr>
            <a:r>
              <a:rPr lang="en-US" altLang="ko-KR" sz="1800" b="0" dirty="0">
                <a:solidFill>
                  <a:schemeClr val="bg1">
                    <a:lumMod val="95000"/>
                  </a:schemeClr>
                </a:solidFill>
                <a:effectLst/>
                <a:latin typeface="Calibri" panose="020F0502020204030204" pitchFamily="34" charset="0"/>
              </a:rPr>
              <a:t>Integrate gesture recognition and </a:t>
            </a:r>
            <a:r>
              <a:rPr lang="en-US" altLang="zh-CN" sz="1800" b="0" dirty="0">
                <a:solidFill>
                  <a:schemeClr val="bg1">
                    <a:lumMod val="95000"/>
                  </a:schemeClr>
                </a:solidFill>
                <a:effectLst/>
                <a:latin typeface="Calibri" panose="020F0502020204030204" pitchFamily="34" charset="0"/>
              </a:rPr>
              <a:t>microcontroller </a:t>
            </a:r>
            <a:r>
              <a:rPr lang="en-US" altLang="ko-KR" sz="1800" b="0" dirty="0">
                <a:solidFill>
                  <a:schemeClr val="bg1">
                    <a:lumMod val="95000"/>
                  </a:schemeClr>
                </a:solidFill>
                <a:effectLst/>
                <a:latin typeface="Calibri" panose="020F0502020204030204" pitchFamily="34" charset="0"/>
              </a:rPr>
              <a:t>into a </a:t>
            </a:r>
            <a:r>
              <a:rPr lang="en-US" altLang="zh-CN" sz="1800" b="0" dirty="0">
                <a:solidFill>
                  <a:schemeClr val="bg1">
                    <a:lumMod val="95000"/>
                  </a:schemeClr>
                </a:solidFill>
                <a:effectLst/>
                <a:latin typeface="Calibri" panose="020F0502020204030204" pitchFamily="34" charset="0"/>
              </a:rPr>
              <a:t>whole</a:t>
            </a:r>
            <a:r>
              <a:rPr lang="en-US" altLang="ko-KR" sz="1800" b="0" dirty="0">
                <a:solidFill>
                  <a:schemeClr val="bg1">
                    <a:lumMod val="95000"/>
                  </a:schemeClr>
                </a:solidFill>
                <a:effectLst/>
                <a:latin typeface="Calibri" panose="020F0502020204030204" pitchFamily="34" charset="0"/>
              </a:rPr>
              <a:t> system.</a:t>
            </a:r>
          </a:p>
          <a:p>
            <a:pPr marL="342900" indent="-342900" algn="l" latinLnBrk="0">
              <a:buFont typeface="+mj-lt"/>
              <a:buAutoNum type="arabicPeriod"/>
            </a:pPr>
            <a:r>
              <a:rPr lang="en-US" altLang="ko-KR" sz="1800" b="0" dirty="0">
                <a:solidFill>
                  <a:schemeClr val="bg1">
                    <a:lumMod val="95000"/>
                  </a:schemeClr>
                </a:solidFill>
                <a:effectLst/>
                <a:latin typeface="Calibri" panose="020F0502020204030204" pitchFamily="34" charset="0"/>
              </a:rPr>
              <a:t>Develop codes to transmit the signals between the microcontroller and gesture sensor.</a:t>
            </a:r>
          </a:p>
          <a:p>
            <a:pPr marL="342900" indent="-342900" algn="l" latinLnBrk="0">
              <a:buFont typeface="+mj-lt"/>
              <a:buAutoNum type="arabicPeriod"/>
            </a:pPr>
            <a:r>
              <a:rPr lang="en-US" altLang="ko-KR" sz="1800" b="0" dirty="0">
                <a:solidFill>
                  <a:schemeClr val="bg1">
                    <a:lumMod val="95000"/>
                  </a:schemeClr>
                </a:solidFill>
                <a:effectLst/>
                <a:latin typeface="Calibri" panose="020F0502020204030204" pitchFamily="34" charset="0"/>
              </a:rPr>
              <a:t>Evaluate and test the system’s software and hardware as a whole system.</a:t>
            </a:r>
          </a:p>
          <a:p>
            <a:pPr marL="342900" indent="-342900" algn="l" latinLnBrk="0">
              <a:buFont typeface="+mj-lt"/>
              <a:buAutoNum type="arabicPeriod"/>
            </a:pPr>
            <a:r>
              <a:rPr lang="en-US" altLang="ko-KR" sz="1800" b="0" dirty="0">
                <a:solidFill>
                  <a:schemeClr val="bg1">
                    <a:lumMod val="95000"/>
                  </a:schemeClr>
                </a:solidFill>
                <a:effectLst/>
                <a:latin typeface="Calibri" panose="020F0502020204030204" pitchFamily="34" charset="0"/>
              </a:rPr>
              <a:t>Make the system can precisely control the throttle of the quadcopter.</a:t>
            </a:r>
          </a:p>
        </p:txBody>
      </p:sp>
    </p:spTree>
    <p:extLst>
      <p:ext uri="{BB962C8B-B14F-4D97-AF65-F5344CB8AC3E}">
        <p14:creationId xmlns:p14="http://schemas.microsoft.com/office/powerpoint/2010/main" val="30284166"/>
      </p:ext>
    </p:extLst>
  </p:cSld>
  <p:clrMapOvr>
    <a:masterClrMapping/>
  </p:clrMapOvr>
  <mc:AlternateContent xmlns:mc="http://schemas.openxmlformats.org/markup-compatibility/2006" xmlns:p14="http://schemas.microsoft.com/office/powerpoint/2010/main">
    <mc:Choice Requires="p14">
      <p:transition spd="med" p14:dur="700" advTm="60006">
        <p:fade/>
      </p:transition>
    </mc:Choice>
    <mc:Fallback xmlns="">
      <p:transition spd="med" advTm="60006">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Rectangle 110"/>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Rectangle 3"/>
          <p:cNvSpPr txBox="1">
            <a:spLocks noChangeArrowheads="1"/>
          </p:cNvSpPr>
          <p:nvPr/>
        </p:nvSpPr>
        <p:spPr bwMode="auto">
          <a:xfrm>
            <a:off x="2362200" y="233572"/>
            <a:ext cx="779145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solidFill>
                  <a:schemeClr val="bg1">
                    <a:lumMod val="95000"/>
                  </a:schemeClr>
                </a:solidFill>
                <a:effectLst/>
                <a:latin typeface="Calibri" panose="020F0502020204030204" pitchFamily="34" charset="0"/>
              </a:rPr>
              <a:t>Gesture recognition (Leap  Motion)</a:t>
            </a:r>
          </a:p>
        </p:txBody>
      </p:sp>
      <p:sp>
        <p:nvSpPr>
          <p:cNvPr id="4" name="Rectangle 3"/>
          <p:cNvSpPr txBox="1">
            <a:spLocks noChangeArrowheads="1"/>
          </p:cNvSpPr>
          <p:nvPr/>
        </p:nvSpPr>
        <p:spPr bwMode="auto">
          <a:xfrm>
            <a:off x="623889" y="999859"/>
            <a:ext cx="10944224" cy="309958"/>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r>
              <a:rPr lang="en-GB" altLang="zh-CN" sz="1400" b="0" dirty="0">
                <a:effectLst/>
                <a:latin typeface="Calibri" panose="020F0502020204030204" pitchFamily="34" charset="0"/>
                <a:cs typeface="Calibri" panose="020F0502020204030204" pitchFamily="34" charset="0"/>
              </a:rPr>
              <a:t>During this project, a gesture sensor called leap motion is used to control the Quadcopter.</a:t>
            </a:r>
            <a:endParaRPr lang="zh-CN" altLang="zh-CN" sz="1400" b="0" dirty="0">
              <a:effectLst/>
              <a:latin typeface="Calibri" panose="020F0502020204030204" pitchFamily="34" charset="0"/>
              <a:cs typeface="Calibri" panose="020F0502020204030204" pitchFamily="34" charset="0"/>
            </a:endParaRPr>
          </a:p>
        </p:txBody>
      </p:sp>
      <p:sp>
        <p:nvSpPr>
          <p:cNvPr id="59" name="Rectangle 3">
            <a:extLst>
              <a:ext uri="{FF2B5EF4-FFF2-40B4-BE49-F238E27FC236}">
                <a16:creationId xmlns:a16="http://schemas.microsoft.com/office/drawing/2014/main" id="{C368B705-6282-4883-9180-D856ADCF7C8A}"/>
              </a:ext>
            </a:extLst>
          </p:cNvPr>
          <p:cNvSpPr txBox="1">
            <a:spLocks noChangeArrowheads="1"/>
          </p:cNvSpPr>
          <p:nvPr/>
        </p:nvSpPr>
        <p:spPr bwMode="auto">
          <a:xfrm>
            <a:off x="1661841" y="1412203"/>
            <a:ext cx="8194549" cy="1941173"/>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algn="just"/>
            <a:r>
              <a:rPr lang="en-GB" altLang="zh-CN" sz="1800" b="0" dirty="0">
                <a:effectLst/>
                <a:latin typeface="Calibri" panose="020F0502020204030204" pitchFamily="34" charset="0"/>
                <a:cs typeface="Calibri" panose="020F0502020204030204" pitchFamily="34" charset="0"/>
              </a:rPr>
              <a:t>Leap Motion is a device that detects and tracks hands. The device operates close to the user and is able to track movements with high accuracy and high tracking frame rate.</a:t>
            </a:r>
          </a:p>
          <a:p>
            <a:pPr algn="just"/>
            <a:endParaRPr lang="en-GB" altLang="zh-CN" sz="1400" b="0" dirty="0">
              <a:effectLst/>
              <a:latin typeface="Calibri" panose="020F0502020204030204" pitchFamily="34" charset="0"/>
              <a:cs typeface="Calibri" panose="020F0502020204030204" pitchFamily="34" charset="0"/>
            </a:endParaRPr>
          </a:p>
          <a:p>
            <a:pPr algn="just"/>
            <a:endParaRPr lang="en-GB" altLang="zh-CN" sz="1400" b="0" dirty="0">
              <a:effectLst/>
              <a:latin typeface="Calibri" panose="020F0502020204030204" pitchFamily="34" charset="0"/>
              <a:cs typeface="Calibri" panose="020F0502020204030204" pitchFamily="34" charset="0"/>
            </a:endParaRPr>
          </a:p>
          <a:p>
            <a:pPr algn="just"/>
            <a:endParaRPr lang="en-GB" altLang="zh-CN" sz="1400" b="0" dirty="0">
              <a:effectLst/>
              <a:latin typeface="Calibri" panose="020F0502020204030204" pitchFamily="34" charset="0"/>
              <a:cs typeface="Calibri" panose="020F0502020204030204" pitchFamily="34" charset="0"/>
            </a:endParaRPr>
          </a:p>
          <a:p>
            <a:pPr algn="just"/>
            <a:endParaRPr lang="en-GB" altLang="zh-CN" sz="1400" b="0" dirty="0">
              <a:effectLst/>
              <a:latin typeface="Calibri" panose="020F0502020204030204" pitchFamily="34" charset="0"/>
              <a:cs typeface="Calibri" panose="020F0502020204030204" pitchFamily="34" charset="0"/>
            </a:endParaRPr>
          </a:p>
          <a:p>
            <a:pPr algn="just"/>
            <a:endParaRPr lang="zh-CN" altLang="zh-CN" sz="1400" b="0" dirty="0">
              <a:effectLst/>
              <a:latin typeface="Calibri" panose="020F0502020204030204" pitchFamily="34" charset="0"/>
              <a:cs typeface="Calibri" panose="020F0502020204030204" pitchFamily="34" charset="0"/>
            </a:endParaRPr>
          </a:p>
          <a:p>
            <a:pPr algn="just"/>
            <a:endParaRPr lang="zh-CN" altLang="zh-CN" sz="1400" b="0" dirty="0">
              <a:effectLst/>
              <a:latin typeface="Calibri" panose="020F0502020204030204" pitchFamily="34" charset="0"/>
              <a:cs typeface="Calibri" panose="020F0502020204030204" pitchFamily="34" charset="0"/>
            </a:endParaRPr>
          </a:p>
        </p:txBody>
      </p:sp>
      <p:sp>
        <p:nvSpPr>
          <p:cNvPr id="9" name="矩形 8">
            <a:extLst>
              <a:ext uri="{FF2B5EF4-FFF2-40B4-BE49-F238E27FC236}">
                <a16:creationId xmlns:a16="http://schemas.microsoft.com/office/drawing/2014/main" id="{5787D249-4622-41E2-893D-F69BDD8A8477}"/>
              </a:ext>
            </a:extLst>
          </p:cNvPr>
          <p:cNvSpPr/>
          <p:nvPr/>
        </p:nvSpPr>
        <p:spPr>
          <a:xfrm>
            <a:off x="1575093" y="5739098"/>
            <a:ext cx="8578557" cy="923330"/>
          </a:xfrm>
          <a:prstGeom prst="rect">
            <a:avLst/>
          </a:prstGeom>
        </p:spPr>
        <p:txBody>
          <a:bodyPr wrap="square">
            <a:spAutoFit/>
          </a:bodyPr>
          <a:lstStyle/>
          <a:p>
            <a:r>
              <a:rPr lang="en-GB" altLang="zh-CN" dirty="0">
                <a:solidFill>
                  <a:schemeClr val="bg1"/>
                </a:solidFill>
                <a:latin typeface="Calibri" panose="020F0502020204030204" pitchFamily="34" charset="0"/>
                <a:cs typeface="Calibri" panose="020F0502020204030204" pitchFamily="34" charset="0"/>
              </a:rPr>
              <a:t>Microsoft’s Kinect is another gesture sensor  also considered for the project but it is less portable, expensive and harder to </a:t>
            </a:r>
            <a:r>
              <a:rPr lang="en-US" altLang="zh-CN" dirty="0">
                <a:solidFill>
                  <a:schemeClr val="bg1"/>
                </a:solidFill>
                <a:latin typeface="Calibri" panose="020F0502020204030204" pitchFamily="34" charset="0"/>
                <a:cs typeface="Calibri" panose="020F0502020204030204" pitchFamily="34" charset="0"/>
              </a:rPr>
              <a:t>be</a:t>
            </a:r>
            <a:r>
              <a:rPr lang="zh-CN" altLang="en-US" dirty="0">
                <a:solidFill>
                  <a:schemeClr val="bg1"/>
                </a:solidFill>
                <a:latin typeface="Calibri" panose="020F0502020204030204" pitchFamily="34" charset="0"/>
                <a:cs typeface="Calibri" panose="020F0502020204030204" pitchFamily="34" charset="0"/>
              </a:rPr>
              <a:t> </a:t>
            </a:r>
            <a:r>
              <a:rPr lang="en-GB" altLang="zh-CN" dirty="0">
                <a:solidFill>
                  <a:schemeClr val="bg1"/>
                </a:solidFill>
                <a:latin typeface="Calibri" panose="020F0502020204030204" pitchFamily="34" charset="0"/>
                <a:cs typeface="Calibri" panose="020F0502020204030204" pitchFamily="34" charset="0"/>
              </a:rPr>
              <a:t>developed. </a:t>
            </a:r>
          </a:p>
          <a:p>
            <a:r>
              <a:rPr lang="en-GB" altLang="zh-CN" dirty="0">
                <a:solidFill>
                  <a:schemeClr val="bg1"/>
                </a:solidFill>
                <a:latin typeface="Calibri" panose="020F0502020204030204" pitchFamily="34" charset="0"/>
                <a:cs typeface="Calibri" panose="020F0502020204030204" pitchFamily="34" charset="0"/>
              </a:rPr>
              <a:t>Therefore, the Leap motion, a hand gesture sensor, will be used as a remote controller. </a:t>
            </a:r>
            <a:endParaRPr lang="zh-CN" altLang="zh-CN" dirty="0">
              <a:solidFill>
                <a:schemeClr val="bg1"/>
              </a:solidFill>
              <a:latin typeface="Calibri" panose="020F0502020204030204" pitchFamily="34" charset="0"/>
              <a:cs typeface="Calibri" panose="020F0502020204030204" pitchFamily="34" charset="0"/>
            </a:endParaRPr>
          </a:p>
        </p:txBody>
      </p:sp>
      <p:pic>
        <p:nvPicPr>
          <p:cNvPr id="18" name="图片 17">
            <a:extLst>
              <a:ext uri="{FF2B5EF4-FFF2-40B4-BE49-F238E27FC236}">
                <a16:creationId xmlns:a16="http://schemas.microsoft.com/office/drawing/2014/main" id="{1EAD4081-1923-4244-BA2B-4FF6C02A64E4}"/>
              </a:ext>
            </a:extLst>
          </p:cNvPr>
          <p:cNvPicPr>
            <a:picLocks noChangeAspect="1"/>
          </p:cNvPicPr>
          <p:nvPr/>
        </p:nvPicPr>
        <p:blipFill>
          <a:blip r:embed="rId3"/>
          <a:stretch>
            <a:fillRect/>
          </a:stretch>
        </p:blipFill>
        <p:spPr>
          <a:xfrm>
            <a:off x="3031102" y="2090685"/>
            <a:ext cx="3226823" cy="1818063"/>
          </a:xfrm>
          <a:prstGeom prst="rect">
            <a:avLst/>
          </a:prstGeom>
        </p:spPr>
      </p:pic>
      <p:sp>
        <p:nvSpPr>
          <p:cNvPr id="20" name="矩形 19">
            <a:extLst>
              <a:ext uri="{FF2B5EF4-FFF2-40B4-BE49-F238E27FC236}">
                <a16:creationId xmlns:a16="http://schemas.microsoft.com/office/drawing/2014/main" id="{36643171-75BB-472F-9E59-ADFFD5B7ED82}"/>
              </a:ext>
            </a:extLst>
          </p:cNvPr>
          <p:cNvSpPr/>
          <p:nvPr/>
        </p:nvSpPr>
        <p:spPr>
          <a:xfrm>
            <a:off x="2092724" y="4018340"/>
            <a:ext cx="6270206" cy="1754326"/>
          </a:xfrm>
          <a:prstGeom prst="rect">
            <a:avLst/>
          </a:prstGeom>
        </p:spPr>
        <p:txBody>
          <a:bodyPr wrap="square">
            <a:spAutoFit/>
          </a:bodyPr>
          <a:lstStyle/>
          <a:p>
            <a:r>
              <a:rPr lang="en-US" altLang="zh-CN" dirty="0">
                <a:solidFill>
                  <a:schemeClr val="bg1"/>
                </a:solidFill>
                <a:latin typeface="Calibri" panose="020F0502020204030204" pitchFamily="34" charset="0"/>
                <a:cs typeface="Calibri" panose="020F0502020204030204" pitchFamily="34" charset="0"/>
              </a:rPr>
              <a:t>The advantages of Leap Motion are listed below;</a:t>
            </a:r>
          </a:p>
          <a:p>
            <a:r>
              <a:rPr lang="en-US" altLang="zh-CN" dirty="0">
                <a:solidFill>
                  <a:schemeClr val="bg1"/>
                </a:solidFill>
                <a:latin typeface="Calibri" panose="020F0502020204030204" pitchFamily="34" charset="0"/>
                <a:cs typeface="Calibri" panose="020F0502020204030204" pitchFamily="34" charset="0"/>
              </a:rPr>
              <a:t>1.Most accurate, Embedded in PCs and tablets, better suited for PC games and apps, limited capability, awkward placement.</a:t>
            </a:r>
          </a:p>
          <a:p>
            <a:r>
              <a:rPr lang="en-US" altLang="zh-CN" dirty="0">
                <a:solidFill>
                  <a:schemeClr val="bg1"/>
                </a:solidFill>
                <a:latin typeface="Calibri" panose="020F0502020204030204" pitchFamily="34" charset="0"/>
                <a:cs typeface="Calibri" panose="020F0502020204030204" pitchFamily="34" charset="0"/>
              </a:rPr>
              <a:t>2. Cheap.</a:t>
            </a:r>
          </a:p>
          <a:p>
            <a:r>
              <a:rPr lang="en-US" altLang="zh-CN" dirty="0">
                <a:solidFill>
                  <a:schemeClr val="bg1"/>
                </a:solidFill>
                <a:latin typeface="Calibri" panose="020F0502020204030204" pitchFamily="34" charset="0"/>
                <a:cs typeface="Calibri" panose="020F0502020204030204" pitchFamily="34" charset="0"/>
              </a:rPr>
              <a:t>3. Portable and easy to be connected.</a:t>
            </a:r>
          </a:p>
          <a:p>
            <a:r>
              <a:rPr lang="en-US" altLang="zh-CN" dirty="0">
                <a:solidFill>
                  <a:schemeClr val="bg1"/>
                </a:solidFill>
                <a:latin typeface="Calibri" panose="020F0502020204030204" pitchFamily="34" charset="0"/>
                <a:cs typeface="Calibri" panose="020F0502020204030204" pitchFamily="34" charset="0"/>
              </a:rPr>
              <a:t>4. Easy to be programmed and developed.</a:t>
            </a:r>
          </a:p>
        </p:txBody>
      </p:sp>
      <p:pic>
        <p:nvPicPr>
          <p:cNvPr id="2" name="图片 1">
            <a:extLst>
              <a:ext uri="{FF2B5EF4-FFF2-40B4-BE49-F238E27FC236}">
                <a16:creationId xmlns:a16="http://schemas.microsoft.com/office/drawing/2014/main" id="{B7C1DAF8-A7CD-48B7-9E4D-6A409069F268}"/>
              </a:ext>
            </a:extLst>
          </p:cNvPr>
          <p:cNvPicPr>
            <a:picLocks noChangeAspect="1"/>
          </p:cNvPicPr>
          <p:nvPr/>
        </p:nvPicPr>
        <p:blipFill>
          <a:blip r:embed="rId4"/>
          <a:stretch>
            <a:fillRect/>
          </a:stretch>
        </p:blipFill>
        <p:spPr>
          <a:xfrm>
            <a:off x="6257925" y="2095765"/>
            <a:ext cx="2065981" cy="1818063"/>
          </a:xfrm>
          <a:prstGeom prst="rect">
            <a:avLst/>
          </a:prstGeom>
        </p:spPr>
      </p:pic>
    </p:spTree>
    <p:extLst>
      <p:ext uri="{BB962C8B-B14F-4D97-AF65-F5344CB8AC3E}">
        <p14:creationId xmlns:p14="http://schemas.microsoft.com/office/powerpoint/2010/main" val="1715048725"/>
      </p:ext>
    </p:extLst>
  </p:cSld>
  <p:clrMapOvr>
    <a:masterClrMapping/>
  </p:clrMapOvr>
  <mc:AlternateContent xmlns:mc="http://schemas.openxmlformats.org/markup-compatibility/2006" xmlns:p14="http://schemas.microsoft.com/office/powerpoint/2010/main">
    <mc:Choice Requires="p14">
      <p:transition spd="med" p14:dur="700" advTm="59881">
        <p:fade/>
      </p:transition>
    </mc:Choice>
    <mc:Fallback xmlns="">
      <p:transition spd="med" advTm="59881">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effectLst/>
                <a:latin typeface="Calibri" panose="020F0502020204030204" pitchFamily="34" charset="0"/>
              </a:rPr>
              <a:t>Quadcopter</a:t>
            </a:r>
          </a:p>
        </p:txBody>
      </p:sp>
      <p:sp>
        <p:nvSpPr>
          <p:cNvPr id="4" name="Rectangle 3"/>
          <p:cNvSpPr txBox="1">
            <a:spLocks noChangeArrowheads="1"/>
          </p:cNvSpPr>
          <p:nvPr/>
        </p:nvSpPr>
        <p:spPr bwMode="auto">
          <a:xfrm>
            <a:off x="623889" y="999859"/>
            <a:ext cx="10944224" cy="309958"/>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GB" altLang="zh-CN" sz="1400" b="0" dirty="0">
                <a:effectLst/>
                <a:latin typeface="Calibri" panose="020F0502020204030204" pitchFamily="34" charset="0"/>
                <a:cs typeface="Calibri" panose="020F0502020204030204" pitchFamily="34" charset="0"/>
              </a:rPr>
              <a:t>Inductrix blade small copter is used in the project.</a:t>
            </a:r>
            <a:endParaRPr lang="en-US" altLang="ko-KR" sz="1400" b="0" dirty="0">
              <a:effectLst/>
              <a:latin typeface="Calibri" panose="020F0502020204030204" pitchFamily="34" charset="0"/>
              <a:cs typeface="Calibri" panose="020F0502020204030204" pitchFamily="34" charset="0"/>
            </a:endParaRPr>
          </a:p>
        </p:txBody>
      </p:sp>
      <p:pic>
        <p:nvPicPr>
          <p:cNvPr id="6" name="图片 5">
            <a:extLst>
              <a:ext uri="{FF2B5EF4-FFF2-40B4-BE49-F238E27FC236}">
                <a16:creationId xmlns:a16="http://schemas.microsoft.com/office/drawing/2014/main" id="{59850964-8C58-4ABA-ADDA-CE2AD14EE33C}"/>
              </a:ext>
            </a:extLst>
          </p:cNvPr>
          <p:cNvPicPr>
            <a:picLocks noChangeAspect="1"/>
          </p:cNvPicPr>
          <p:nvPr/>
        </p:nvPicPr>
        <p:blipFill>
          <a:blip r:embed="rId3"/>
          <a:stretch>
            <a:fillRect/>
          </a:stretch>
        </p:blipFill>
        <p:spPr>
          <a:xfrm>
            <a:off x="1168866" y="1551321"/>
            <a:ext cx="3856140" cy="3243897"/>
          </a:xfrm>
          <a:prstGeom prst="rect">
            <a:avLst/>
          </a:prstGeom>
        </p:spPr>
      </p:pic>
      <p:pic>
        <p:nvPicPr>
          <p:cNvPr id="2" name="图片 1">
            <a:extLst>
              <a:ext uri="{FF2B5EF4-FFF2-40B4-BE49-F238E27FC236}">
                <a16:creationId xmlns:a16="http://schemas.microsoft.com/office/drawing/2014/main" id="{F713BD90-A723-47ED-9621-F2D23824C3F8}"/>
              </a:ext>
            </a:extLst>
          </p:cNvPr>
          <p:cNvPicPr>
            <a:picLocks noChangeAspect="1"/>
          </p:cNvPicPr>
          <p:nvPr/>
        </p:nvPicPr>
        <p:blipFill>
          <a:blip r:embed="rId4"/>
          <a:stretch>
            <a:fillRect/>
          </a:stretch>
        </p:blipFill>
        <p:spPr>
          <a:xfrm>
            <a:off x="5710859" y="1551322"/>
            <a:ext cx="5970275" cy="1542422"/>
          </a:xfrm>
          <a:prstGeom prst="rect">
            <a:avLst/>
          </a:prstGeom>
        </p:spPr>
      </p:pic>
      <p:pic>
        <p:nvPicPr>
          <p:cNvPr id="5" name="图片 4">
            <a:extLst>
              <a:ext uri="{FF2B5EF4-FFF2-40B4-BE49-F238E27FC236}">
                <a16:creationId xmlns:a16="http://schemas.microsoft.com/office/drawing/2014/main" id="{F93BF7C0-B4F5-48B2-A422-99F588C63CCB}"/>
              </a:ext>
            </a:extLst>
          </p:cNvPr>
          <p:cNvPicPr>
            <a:picLocks noChangeAspect="1"/>
          </p:cNvPicPr>
          <p:nvPr/>
        </p:nvPicPr>
        <p:blipFill>
          <a:blip r:embed="rId5"/>
          <a:stretch>
            <a:fillRect/>
          </a:stretch>
        </p:blipFill>
        <p:spPr>
          <a:xfrm>
            <a:off x="5710859" y="3093745"/>
            <a:ext cx="1710406" cy="1701474"/>
          </a:xfrm>
          <a:prstGeom prst="rect">
            <a:avLst/>
          </a:prstGeom>
        </p:spPr>
      </p:pic>
      <p:pic>
        <p:nvPicPr>
          <p:cNvPr id="7" name="图片 6">
            <a:extLst>
              <a:ext uri="{FF2B5EF4-FFF2-40B4-BE49-F238E27FC236}">
                <a16:creationId xmlns:a16="http://schemas.microsoft.com/office/drawing/2014/main" id="{37D9BBF9-43C4-4D8D-8753-6EFA9703AC11}"/>
              </a:ext>
            </a:extLst>
          </p:cNvPr>
          <p:cNvPicPr>
            <a:picLocks noChangeAspect="1"/>
          </p:cNvPicPr>
          <p:nvPr/>
        </p:nvPicPr>
        <p:blipFill>
          <a:blip r:embed="rId6"/>
          <a:stretch>
            <a:fillRect/>
          </a:stretch>
        </p:blipFill>
        <p:spPr>
          <a:xfrm>
            <a:off x="7399090" y="3093744"/>
            <a:ext cx="1824359" cy="1701474"/>
          </a:xfrm>
          <a:prstGeom prst="rect">
            <a:avLst/>
          </a:prstGeom>
        </p:spPr>
      </p:pic>
      <p:pic>
        <p:nvPicPr>
          <p:cNvPr id="8" name="图片 7">
            <a:extLst>
              <a:ext uri="{FF2B5EF4-FFF2-40B4-BE49-F238E27FC236}">
                <a16:creationId xmlns:a16="http://schemas.microsoft.com/office/drawing/2014/main" id="{5DE6D903-AB15-4239-ADB7-40EED7302D03}"/>
              </a:ext>
            </a:extLst>
          </p:cNvPr>
          <p:cNvPicPr>
            <a:picLocks noChangeAspect="1"/>
          </p:cNvPicPr>
          <p:nvPr/>
        </p:nvPicPr>
        <p:blipFill>
          <a:blip r:embed="rId7"/>
          <a:stretch>
            <a:fillRect/>
          </a:stretch>
        </p:blipFill>
        <p:spPr>
          <a:xfrm>
            <a:off x="9223449" y="3093745"/>
            <a:ext cx="2457685" cy="1701474"/>
          </a:xfrm>
          <a:prstGeom prst="rect">
            <a:avLst/>
          </a:prstGeom>
        </p:spPr>
      </p:pic>
      <p:sp>
        <p:nvSpPr>
          <p:cNvPr id="9" name="矩形 8">
            <a:extLst>
              <a:ext uri="{FF2B5EF4-FFF2-40B4-BE49-F238E27FC236}">
                <a16:creationId xmlns:a16="http://schemas.microsoft.com/office/drawing/2014/main" id="{143A647A-53AE-41EC-8648-9DF50A882230}"/>
              </a:ext>
            </a:extLst>
          </p:cNvPr>
          <p:cNvSpPr/>
          <p:nvPr/>
        </p:nvSpPr>
        <p:spPr>
          <a:xfrm>
            <a:off x="1168866" y="4864401"/>
            <a:ext cx="10512268" cy="1984902"/>
          </a:xfrm>
          <a:prstGeom prst="rect">
            <a:avLst/>
          </a:prstGeom>
        </p:spPr>
        <p:txBody>
          <a:bodyPr wrap="square">
            <a:spAutoFit/>
          </a:bodyPr>
          <a:lstStyle/>
          <a:p>
            <a:pPr algn="just">
              <a:lnSpc>
                <a:spcPct val="115000"/>
              </a:lnSpc>
              <a:spcAft>
                <a:spcPts val="0"/>
              </a:spcAft>
            </a:pPr>
            <a:r>
              <a:rPr lang="en-GB" altLang="zh-CN" dirty="0">
                <a:latin typeface="Calibri" panose="020F0502020204030204" pitchFamily="34" charset="0"/>
                <a:cs typeface="Calibri" panose="020F0502020204030204" pitchFamily="34" charset="0"/>
              </a:rPr>
              <a:t> </a:t>
            </a:r>
            <a:r>
              <a:rPr lang="en-GB" altLang="zh-CN" dirty="0">
                <a:solidFill>
                  <a:schemeClr val="bg1"/>
                </a:solidFill>
                <a:latin typeface="Calibri" panose="020F0502020204030204" pitchFamily="34" charset="0"/>
                <a:cs typeface="Calibri" panose="020F0502020204030204" pitchFamily="34" charset="0"/>
              </a:rPr>
              <a:t>A typical quadcopter is using a 4-channel controller that sends commands in the copter to control its throttle (up &amp; down), pitch, yaw, roll. </a:t>
            </a:r>
          </a:p>
          <a:p>
            <a:pPr algn="just">
              <a:lnSpc>
                <a:spcPct val="115000"/>
              </a:lnSpc>
              <a:spcAft>
                <a:spcPts val="0"/>
              </a:spcAft>
            </a:pPr>
            <a:r>
              <a:rPr lang="en-GB" altLang="zh-CN" dirty="0">
                <a:solidFill>
                  <a:schemeClr val="bg1"/>
                </a:solidFill>
                <a:latin typeface="Calibri" panose="020F0502020204030204" pitchFamily="34" charset="0"/>
                <a:cs typeface="Calibri" panose="020F0502020204030204" pitchFamily="34" charset="0"/>
              </a:rPr>
              <a:t>In general, users have to learn how to use the controller and they have to memorize all the functions before they try to fly the copter. This is a difficult process with a steep learning curve, especially for beginners. The traditional remote controller uses two joysticks that could move in four directions respectively. Normally, one stick controls the throttle and yaw whilst the other controls the pitch and roll.</a:t>
            </a:r>
            <a:endParaRPr lang="zh-CN" altLang="zh-CN"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04116242"/>
      </p:ext>
    </p:extLst>
  </p:cSld>
  <p:clrMapOvr>
    <a:masterClrMapping/>
  </p:clrMapOvr>
  <mc:AlternateContent xmlns:mc="http://schemas.openxmlformats.org/markup-compatibility/2006" xmlns:p14="http://schemas.microsoft.com/office/powerpoint/2010/main">
    <mc:Choice Requires="p14">
      <p:transition spd="med" p14:dur="700" advTm="39938">
        <p:fade/>
      </p:transition>
    </mc:Choice>
    <mc:Fallback xmlns="">
      <p:transition spd="med" advTm="39938">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latin typeface="Calibri" panose="020F0502020204030204" pitchFamily="34" charset="0"/>
                <a:cs typeface="Calibri" panose="020F0502020204030204" pitchFamily="34" charset="0"/>
              </a:rPr>
              <a:t>The SG90 servo motor concept 3 was considered as a final plan</a:t>
            </a:r>
            <a:endParaRPr lang="ko-KR" altLang="en-US" sz="1400" dirty="0">
              <a:latin typeface="Calibri" panose="020F0502020204030204" pitchFamily="34" charset="0"/>
              <a:cs typeface="Calibri" panose="020F0502020204030204" pitchFamily="34" charset="0"/>
            </a:endParaRPr>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effectLst/>
                <a:latin typeface="Calibri" panose="020F0502020204030204" pitchFamily="34" charset="0"/>
              </a:rPr>
              <a:t>Project Design concept </a:t>
            </a:r>
            <a:r>
              <a:rPr lang="en-US" altLang="zh-CN" sz="3600" b="0" dirty="0">
                <a:effectLst/>
                <a:latin typeface="Calibri" panose="020F0502020204030204" pitchFamily="34" charset="0"/>
              </a:rPr>
              <a:t>1</a:t>
            </a:r>
            <a:endParaRPr lang="en-US" altLang="ko-KR" sz="3600" b="0" dirty="0">
              <a:effectLst/>
              <a:latin typeface="Calibri" panose="020F0502020204030204" pitchFamily="34" charset="0"/>
            </a:endParaRPr>
          </a:p>
        </p:txBody>
      </p:sp>
      <p:sp>
        <p:nvSpPr>
          <p:cNvPr id="8" name="矩形 7">
            <a:extLst>
              <a:ext uri="{FF2B5EF4-FFF2-40B4-BE49-F238E27FC236}">
                <a16:creationId xmlns:a16="http://schemas.microsoft.com/office/drawing/2014/main" id="{DA5D2F5D-F3D2-4D2A-A316-222028791CEE}"/>
              </a:ext>
            </a:extLst>
          </p:cNvPr>
          <p:cNvSpPr/>
          <p:nvPr/>
        </p:nvSpPr>
        <p:spPr>
          <a:xfrm>
            <a:off x="1056438" y="4298849"/>
            <a:ext cx="9868800" cy="2031325"/>
          </a:xfrm>
          <a:prstGeom prst="rect">
            <a:avLst/>
          </a:prstGeom>
        </p:spPr>
        <p:txBody>
          <a:bodyPr wrap="square">
            <a:spAutoFit/>
          </a:bodyPr>
          <a:lstStyle/>
          <a:p>
            <a:r>
              <a:rPr lang="en-GB" altLang="zh-CN" dirty="0">
                <a:solidFill>
                  <a:schemeClr val="bg1"/>
                </a:solidFill>
                <a:latin typeface="Calibri" panose="020F0502020204030204" pitchFamily="34" charset="0"/>
                <a:cs typeface="Calibri" panose="020F0502020204030204" pitchFamily="34" charset="0"/>
              </a:rPr>
              <a:t>In the design concept 1, the leap motion is connected to PC first, then the signal and data from the Leap motion should be collected and programmed by using a software on PC (processing3), after that the Arduino IDE on PC would transmit the signal to Arduino board. </a:t>
            </a:r>
          </a:p>
          <a:p>
            <a:r>
              <a:rPr lang="en-GB" altLang="zh-CN" dirty="0">
                <a:solidFill>
                  <a:schemeClr val="bg1"/>
                </a:solidFill>
                <a:latin typeface="Calibri" panose="020F0502020204030204" pitchFamily="34" charset="0"/>
                <a:cs typeface="Calibri" panose="020F0502020204030204" pitchFamily="34" charset="0"/>
              </a:rPr>
              <a:t>The L298N motor drive would be connected to Arduino, then the signal from Arduino should make the L298N be able to control the rotation of the motor, the gear of the motor should be able to pull or push the throttle joystick on the handheld controller. Thus, the hand gesture could control the Quadcopter to fly high or low.</a:t>
            </a:r>
            <a:endParaRPr lang="zh-CN" altLang="zh-CN" sz="1400" dirty="0">
              <a:solidFill>
                <a:schemeClr val="bg1"/>
              </a:solidFill>
              <a:latin typeface="Calibri" panose="020F0502020204030204" pitchFamily="34" charset="0"/>
              <a:cs typeface="Calibri" panose="020F0502020204030204" pitchFamily="34" charset="0"/>
            </a:endParaRPr>
          </a:p>
        </p:txBody>
      </p:sp>
      <p:pic>
        <p:nvPicPr>
          <p:cNvPr id="4" name="图片 3">
            <a:extLst>
              <a:ext uri="{FF2B5EF4-FFF2-40B4-BE49-F238E27FC236}">
                <a16:creationId xmlns:a16="http://schemas.microsoft.com/office/drawing/2014/main" id="{A2AD54FB-34C7-4B93-A1BA-C81BBF243565}"/>
              </a:ext>
            </a:extLst>
          </p:cNvPr>
          <p:cNvPicPr>
            <a:picLocks noChangeAspect="1"/>
          </p:cNvPicPr>
          <p:nvPr/>
        </p:nvPicPr>
        <p:blipFill>
          <a:blip r:embed="rId3"/>
          <a:stretch>
            <a:fillRect/>
          </a:stretch>
        </p:blipFill>
        <p:spPr>
          <a:xfrm>
            <a:off x="1144921" y="1993480"/>
            <a:ext cx="6411488" cy="1842421"/>
          </a:xfrm>
          <a:prstGeom prst="rect">
            <a:avLst/>
          </a:prstGeom>
        </p:spPr>
      </p:pic>
      <p:pic>
        <p:nvPicPr>
          <p:cNvPr id="2" name="图片 1">
            <a:extLst>
              <a:ext uri="{FF2B5EF4-FFF2-40B4-BE49-F238E27FC236}">
                <a16:creationId xmlns:a16="http://schemas.microsoft.com/office/drawing/2014/main" id="{2ED61114-59FD-4741-BD02-C9F275B3B85D}"/>
              </a:ext>
            </a:extLst>
          </p:cNvPr>
          <p:cNvPicPr>
            <a:picLocks noChangeAspect="1"/>
          </p:cNvPicPr>
          <p:nvPr/>
        </p:nvPicPr>
        <p:blipFill>
          <a:blip r:embed="rId4"/>
          <a:stretch>
            <a:fillRect/>
          </a:stretch>
        </p:blipFill>
        <p:spPr>
          <a:xfrm>
            <a:off x="7885577" y="1893523"/>
            <a:ext cx="2853175" cy="2042337"/>
          </a:xfrm>
          <a:prstGeom prst="rect">
            <a:avLst/>
          </a:prstGeom>
        </p:spPr>
      </p:pic>
    </p:spTree>
    <p:extLst>
      <p:ext uri="{BB962C8B-B14F-4D97-AF65-F5344CB8AC3E}">
        <p14:creationId xmlns:p14="http://schemas.microsoft.com/office/powerpoint/2010/main" val="2848718623"/>
      </p:ext>
    </p:extLst>
  </p:cSld>
  <p:clrMapOvr>
    <a:masterClrMapping/>
  </p:clrMapOvr>
  <mc:AlternateContent xmlns:mc="http://schemas.openxmlformats.org/markup-compatibility/2006" xmlns:p14="http://schemas.microsoft.com/office/powerpoint/2010/main">
    <mc:Choice Requires="p14">
      <p:transition spd="med" p14:dur="700" advTm="40956">
        <p:fade/>
      </p:transition>
    </mc:Choice>
    <mc:Fallback xmlns="">
      <p:transition spd="med" advTm="40956">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latin typeface="Calibri" panose="020F0502020204030204" pitchFamily="34" charset="0"/>
                <a:cs typeface="Calibri" panose="020F0502020204030204" pitchFamily="34" charset="0"/>
              </a:rPr>
              <a:t>The SG90 servo motor concept 3 was considered as a final plan</a:t>
            </a:r>
            <a:endParaRPr lang="ko-KR" altLang="en-US" sz="1400" dirty="0">
              <a:latin typeface="Calibri" panose="020F0502020204030204" pitchFamily="34" charset="0"/>
              <a:cs typeface="Calibri" panose="020F0502020204030204" pitchFamily="34" charset="0"/>
            </a:endParaRPr>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effectLst/>
                <a:latin typeface="Calibri" panose="020F0502020204030204" pitchFamily="34" charset="0"/>
              </a:rPr>
              <a:t>Project Design concept 2</a:t>
            </a:r>
          </a:p>
        </p:txBody>
      </p:sp>
      <p:sp>
        <p:nvSpPr>
          <p:cNvPr id="8" name="矩形 7">
            <a:extLst>
              <a:ext uri="{FF2B5EF4-FFF2-40B4-BE49-F238E27FC236}">
                <a16:creationId xmlns:a16="http://schemas.microsoft.com/office/drawing/2014/main" id="{DA5D2F5D-F3D2-4D2A-A316-222028791CEE}"/>
              </a:ext>
            </a:extLst>
          </p:cNvPr>
          <p:cNvSpPr/>
          <p:nvPr/>
        </p:nvSpPr>
        <p:spPr>
          <a:xfrm>
            <a:off x="1547581" y="3958736"/>
            <a:ext cx="8800902" cy="2523768"/>
          </a:xfrm>
          <a:prstGeom prst="rect">
            <a:avLst/>
          </a:prstGeom>
        </p:spPr>
        <p:txBody>
          <a:bodyPr wrap="square">
            <a:spAutoFit/>
          </a:bodyPr>
          <a:lstStyle/>
          <a:p>
            <a:r>
              <a:rPr lang="en-GB" altLang="zh-CN" dirty="0">
                <a:solidFill>
                  <a:schemeClr val="bg1"/>
                </a:solidFill>
                <a:latin typeface="Calibri" panose="020F0502020204030204" pitchFamily="34" charset="0"/>
                <a:cs typeface="Calibri" panose="020F0502020204030204" pitchFamily="34" charset="0"/>
              </a:rPr>
              <a:t>In the design concept 2, the leap motion should be connected to PC first, then the signal should be handled and transmitted by using a programming Software (processing 3) on PC, the signal then will be transmitted to Arduino board, after that the Arduino would send the signal to the digital potentiometer circuit.</a:t>
            </a:r>
            <a:endParaRPr lang="zh-CN" altLang="zh-CN" dirty="0">
              <a:solidFill>
                <a:schemeClr val="bg1"/>
              </a:solidFill>
              <a:latin typeface="Calibri" panose="020F0502020204030204" pitchFamily="34" charset="0"/>
              <a:cs typeface="Calibri" panose="020F0502020204030204" pitchFamily="34" charset="0"/>
            </a:endParaRPr>
          </a:p>
          <a:p>
            <a:r>
              <a:rPr lang="en-GB" altLang="zh-CN" dirty="0">
                <a:solidFill>
                  <a:schemeClr val="bg1"/>
                </a:solidFill>
                <a:latin typeface="Calibri" panose="020F0502020204030204" pitchFamily="34" charset="0"/>
                <a:cs typeface="Calibri" panose="020F0502020204030204" pitchFamily="34" charset="0"/>
              </a:rPr>
              <a:t>The digital potentiometer circuit need to be connected to handhold controller by modifying the wires inside the DX8 controller, therefore the joysticks now are replaced by “voltage signal” from the digital potentiometer, and the “voltage signal” would be able to send the control commands to the Quadcopter. </a:t>
            </a:r>
            <a:endParaRPr lang="zh-CN" altLang="zh-CN" dirty="0">
              <a:solidFill>
                <a:schemeClr val="bg1"/>
              </a:solidFill>
              <a:latin typeface="Calibri" panose="020F0502020204030204" pitchFamily="34" charset="0"/>
              <a:cs typeface="Calibri" panose="020F0502020204030204" pitchFamily="34" charset="0"/>
            </a:endParaRPr>
          </a:p>
          <a:p>
            <a:r>
              <a:rPr lang="en-GB" altLang="zh-CN" sz="1400" dirty="0">
                <a:solidFill>
                  <a:schemeClr val="bg1"/>
                </a:solidFill>
                <a:latin typeface="Calibri" panose="020F0502020204030204" pitchFamily="34" charset="0"/>
                <a:cs typeface="Calibri" panose="020F0502020204030204" pitchFamily="34" charset="0"/>
              </a:rPr>
              <a:t> </a:t>
            </a:r>
            <a:endParaRPr lang="zh-CN" altLang="zh-CN" sz="1400" dirty="0">
              <a:solidFill>
                <a:schemeClr val="bg1"/>
              </a:solidFill>
              <a:latin typeface="Calibri" panose="020F0502020204030204" pitchFamily="34" charset="0"/>
              <a:cs typeface="Calibri" panose="020F0502020204030204" pitchFamily="34" charset="0"/>
            </a:endParaRPr>
          </a:p>
        </p:txBody>
      </p:sp>
      <p:pic>
        <p:nvPicPr>
          <p:cNvPr id="4" name="图片 3">
            <a:extLst>
              <a:ext uri="{FF2B5EF4-FFF2-40B4-BE49-F238E27FC236}">
                <a16:creationId xmlns:a16="http://schemas.microsoft.com/office/drawing/2014/main" id="{EF535C1D-4A53-4C20-94EE-C4911798E40C}"/>
              </a:ext>
            </a:extLst>
          </p:cNvPr>
          <p:cNvPicPr>
            <a:picLocks noChangeAspect="1"/>
          </p:cNvPicPr>
          <p:nvPr/>
        </p:nvPicPr>
        <p:blipFill>
          <a:blip r:embed="rId3"/>
          <a:stretch>
            <a:fillRect/>
          </a:stretch>
        </p:blipFill>
        <p:spPr>
          <a:xfrm>
            <a:off x="1636699" y="1914032"/>
            <a:ext cx="5760023" cy="1730984"/>
          </a:xfrm>
          <a:prstGeom prst="rect">
            <a:avLst/>
          </a:prstGeom>
        </p:spPr>
      </p:pic>
      <p:pic>
        <p:nvPicPr>
          <p:cNvPr id="2" name="图片 1">
            <a:extLst>
              <a:ext uri="{FF2B5EF4-FFF2-40B4-BE49-F238E27FC236}">
                <a16:creationId xmlns:a16="http://schemas.microsoft.com/office/drawing/2014/main" id="{B8891812-DFE0-4844-BB62-AC1417B4E9C3}"/>
              </a:ext>
            </a:extLst>
          </p:cNvPr>
          <p:cNvPicPr>
            <a:picLocks noChangeAspect="1"/>
          </p:cNvPicPr>
          <p:nvPr/>
        </p:nvPicPr>
        <p:blipFill>
          <a:blip r:embed="rId4"/>
          <a:stretch>
            <a:fillRect/>
          </a:stretch>
        </p:blipFill>
        <p:spPr>
          <a:xfrm>
            <a:off x="7953591" y="1852560"/>
            <a:ext cx="2394892" cy="1853928"/>
          </a:xfrm>
          <a:prstGeom prst="rect">
            <a:avLst/>
          </a:prstGeom>
        </p:spPr>
      </p:pic>
    </p:spTree>
    <p:extLst>
      <p:ext uri="{BB962C8B-B14F-4D97-AF65-F5344CB8AC3E}">
        <p14:creationId xmlns:p14="http://schemas.microsoft.com/office/powerpoint/2010/main" val="1433680480"/>
      </p:ext>
    </p:extLst>
  </p:cSld>
  <p:clrMapOvr>
    <a:masterClrMapping/>
  </p:clrMapOvr>
  <mc:AlternateContent xmlns:mc="http://schemas.openxmlformats.org/markup-compatibility/2006" xmlns:p14="http://schemas.microsoft.com/office/powerpoint/2010/main">
    <mc:Choice Requires="p14">
      <p:transition spd="med" p14:dur="700" advTm="33575">
        <p:fade/>
      </p:transition>
    </mc:Choice>
    <mc:Fallback xmlns="">
      <p:transition spd="med" advTm="33575">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Rectangle 139"/>
          <p:cNvSpPr/>
          <p:nvPr/>
        </p:nvSpPr>
        <p:spPr>
          <a:xfrm>
            <a:off x="0" y="963669"/>
            <a:ext cx="12192000" cy="366949"/>
          </a:xfrm>
          <a:prstGeom prst="rect">
            <a:avLst/>
          </a:prstGeom>
          <a:gradFill flip="none" rotWithShape="1">
            <a:gsLst>
              <a:gs pos="0">
                <a:srgbClr val="7B5A85"/>
              </a:gs>
              <a:gs pos="100000">
                <a:srgbClr val="C35954"/>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dirty="0">
                <a:latin typeface="Calibri" panose="020F0502020204030204" pitchFamily="34" charset="0"/>
                <a:cs typeface="Calibri" panose="020F0502020204030204" pitchFamily="34" charset="0"/>
              </a:rPr>
              <a:t>The SG90 servo motor concept 3 was considered as a final plan</a:t>
            </a:r>
            <a:endParaRPr lang="ko-KR" altLang="en-US" sz="1400" dirty="0">
              <a:latin typeface="Calibri" panose="020F0502020204030204" pitchFamily="34" charset="0"/>
              <a:cs typeface="Calibri" panose="020F0502020204030204" pitchFamily="34" charset="0"/>
            </a:endParaRPr>
          </a:p>
        </p:txBody>
      </p:sp>
      <p:sp>
        <p:nvSpPr>
          <p:cNvPr id="3" name="Rectangle 3"/>
          <p:cNvSpPr txBox="1">
            <a:spLocks noChangeArrowheads="1"/>
          </p:cNvSpPr>
          <p:nvPr/>
        </p:nvSpPr>
        <p:spPr bwMode="auto">
          <a:xfrm>
            <a:off x="2362200" y="233572"/>
            <a:ext cx="7467600" cy="648512"/>
          </a:xfrm>
          <a:prstGeom prst="rect">
            <a:avLst/>
          </a:prstGeom>
          <a:noFill/>
        </p:spPr>
        <p:txBody>
          <a:bodyPr wrap="square" lIns="90000" tIns="46800" rIns="90000" bIns="4680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itchFamily="34" charset="0"/>
                <a:ea typeface="Tahoma" pitchFamily="34" charset="0"/>
                <a:cs typeface="Tahoma" pitchFamily="34" charset="0"/>
              </a:defRPr>
            </a:lvl1pPr>
          </a:lstStyle>
          <a:p>
            <a:pPr latinLnBrk="0"/>
            <a:r>
              <a:rPr lang="en-US" altLang="ko-KR" sz="3600" b="0" dirty="0">
                <a:effectLst/>
                <a:latin typeface="Calibri" panose="020F0502020204030204" pitchFamily="34" charset="0"/>
              </a:rPr>
              <a:t>Project Design concept 3</a:t>
            </a:r>
          </a:p>
        </p:txBody>
      </p:sp>
      <p:pic>
        <p:nvPicPr>
          <p:cNvPr id="2" name="图片 1">
            <a:extLst>
              <a:ext uri="{FF2B5EF4-FFF2-40B4-BE49-F238E27FC236}">
                <a16:creationId xmlns:a16="http://schemas.microsoft.com/office/drawing/2014/main" id="{AFF4D15E-B7C0-4998-8B4E-E91D0FA61DD0}"/>
              </a:ext>
            </a:extLst>
          </p:cNvPr>
          <p:cNvPicPr>
            <a:picLocks noChangeAspect="1"/>
          </p:cNvPicPr>
          <p:nvPr/>
        </p:nvPicPr>
        <p:blipFill>
          <a:blip r:embed="rId3"/>
          <a:stretch>
            <a:fillRect/>
          </a:stretch>
        </p:blipFill>
        <p:spPr>
          <a:xfrm>
            <a:off x="1144921" y="1670718"/>
            <a:ext cx="6837616" cy="1912826"/>
          </a:xfrm>
          <a:prstGeom prst="rect">
            <a:avLst/>
          </a:prstGeom>
        </p:spPr>
      </p:pic>
      <p:sp>
        <p:nvSpPr>
          <p:cNvPr id="8" name="矩形 7">
            <a:extLst>
              <a:ext uri="{FF2B5EF4-FFF2-40B4-BE49-F238E27FC236}">
                <a16:creationId xmlns:a16="http://schemas.microsoft.com/office/drawing/2014/main" id="{DA5D2F5D-F3D2-4D2A-A316-222028791CEE}"/>
              </a:ext>
            </a:extLst>
          </p:cNvPr>
          <p:cNvSpPr/>
          <p:nvPr/>
        </p:nvSpPr>
        <p:spPr>
          <a:xfrm>
            <a:off x="1056358" y="4038772"/>
            <a:ext cx="9548958" cy="1754326"/>
          </a:xfrm>
          <a:prstGeom prst="rect">
            <a:avLst/>
          </a:prstGeom>
        </p:spPr>
        <p:txBody>
          <a:bodyPr wrap="square">
            <a:spAutoFit/>
          </a:bodyPr>
          <a:lstStyle/>
          <a:p>
            <a:r>
              <a:rPr lang="en-GB" altLang="zh-CN" dirty="0">
                <a:solidFill>
                  <a:schemeClr val="bg1"/>
                </a:solidFill>
                <a:latin typeface="Calibri" panose="020F0502020204030204" pitchFamily="34" charset="0"/>
                <a:cs typeface="Calibri" panose="020F0502020204030204" pitchFamily="34" charset="0"/>
              </a:rPr>
              <a:t>In the design concept 3, the leap motion should be connected to PC first, then the signal should be handled and transmitted by using programming Software on PC. </a:t>
            </a:r>
          </a:p>
          <a:p>
            <a:r>
              <a:rPr lang="en-GB" altLang="zh-CN" dirty="0">
                <a:solidFill>
                  <a:schemeClr val="bg1"/>
                </a:solidFill>
                <a:latin typeface="Calibri" panose="020F0502020204030204" pitchFamily="34" charset="0"/>
                <a:cs typeface="Calibri" panose="020F0502020204030204" pitchFamily="34" charset="0"/>
              </a:rPr>
              <a:t>After that, the signal is sent to the Arduino board. The SG90 servo is connected to Arduino, therefore the codes in Arduino should be able to control the rotation of the SG90 servo motor. The gear of the SG90 servo motor should be able to pull or push the throttle joystick on the handheld controller. Thus, the hand gesture could control the Quadcopter to fly high or low.</a:t>
            </a:r>
            <a:endParaRPr lang="zh-CN" altLang="en-US" dirty="0">
              <a:solidFill>
                <a:schemeClr val="bg1"/>
              </a:solidFill>
              <a:latin typeface="Calibri" panose="020F0502020204030204" pitchFamily="34" charset="0"/>
              <a:cs typeface="Calibri" panose="020F0502020204030204" pitchFamily="34" charset="0"/>
            </a:endParaRPr>
          </a:p>
        </p:txBody>
      </p:sp>
      <p:pic>
        <p:nvPicPr>
          <p:cNvPr id="4" name="图片 3">
            <a:extLst>
              <a:ext uri="{FF2B5EF4-FFF2-40B4-BE49-F238E27FC236}">
                <a16:creationId xmlns:a16="http://schemas.microsoft.com/office/drawing/2014/main" id="{988ED9B8-2903-40E9-B068-9199CDF5BDFE}"/>
              </a:ext>
            </a:extLst>
          </p:cNvPr>
          <p:cNvPicPr>
            <a:picLocks noChangeAspect="1"/>
          </p:cNvPicPr>
          <p:nvPr/>
        </p:nvPicPr>
        <p:blipFill>
          <a:blip r:embed="rId4"/>
          <a:stretch>
            <a:fillRect/>
          </a:stretch>
        </p:blipFill>
        <p:spPr>
          <a:xfrm>
            <a:off x="8512859" y="1670718"/>
            <a:ext cx="2092457" cy="1912826"/>
          </a:xfrm>
          <a:prstGeom prst="rect">
            <a:avLst/>
          </a:prstGeom>
        </p:spPr>
      </p:pic>
    </p:spTree>
    <p:extLst>
      <p:ext uri="{BB962C8B-B14F-4D97-AF65-F5344CB8AC3E}">
        <p14:creationId xmlns:p14="http://schemas.microsoft.com/office/powerpoint/2010/main" val="876440585"/>
      </p:ext>
    </p:extLst>
  </p:cSld>
  <p:clrMapOvr>
    <a:masterClrMapping/>
  </p:clrMapOvr>
  <mc:AlternateContent xmlns:mc="http://schemas.openxmlformats.org/markup-compatibility/2006" xmlns:p14="http://schemas.microsoft.com/office/powerpoint/2010/main">
    <mc:Choice Requires="p14">
      <p:transition spd="med" p14:dur="700" advTm="36907">
        <p:fade/>
      </p:transition>
    </mc:Choice>
    <mc:Fallback xmlns="">
      <p:transition spd="med" advTm="36907">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2536</TotalTime>
  <Words>1624</Words>
  <Application>Microsoft Office PowerPoint</Application>
  <PresentationFormat>宽屏</PresentationFormat>
  <Paragraphs>133</Paragraphs>
  <Slides>17</Slides>
  <Notes>13</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17</vt:i4>
      </vt:variant>
    </vt:vector>
  </HeadingPairs>
  <TitlesOfParts>
    <vt:vector size="22" baseType="lpstr">
      <vt:lpstr>맑은 고딕</vt:lpstr>
      <vt:lpstr>Arial</vt:lpstr>
      <vt:lpstr>Calibri</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pello</dc:creator>
  <cp:keywords>ppt模板</cp:keywords>
  <cp:lastModifiedBy>郭 Caesar</cp:lastModifiedBy>
  <cp:revision>143</cp:revision>
  <dcterms:created xsi:type="dcterms:W3CDTF">2015-12-02T02:04:02Z</dcterms:created>
  <dcterms:modified xsi:type="dcterms:W3CDTF">2020-06-03T12:07:18Z</dcterms:modified>
</cp:coreProperties>
</file>

<file path=docProps/thumbnail.jpeg>
</file>